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85" r:id="rId2"/>
    <p:sldId id="488" r:id="rId3"/>
    <p:sldId id="527" r:id="rId4"/>
    <p:sldId id="528" r:id="rId5"/>
    <p:sldId id="526" r:id="rId6"/>
    <p:sldId id="534" r:id="rId7"/>
    <p:sldId id="529" r:id="rId8"/>
    <p:sldId id="530" r:id="rId9"/>
    <p:sldId id="531" r:id="rId10"/>
    <p:sldId id="532" r:id="rId11"/>
    <p:sldId id="533" r:id="rId12"/>
    <p:sldId id="489" r:id="rId13"/>
    <p:sldId id="491" r:id="rId14"/>
    <p:sldId id="493" r:id="rId15"/>
    <p:sldId id="494" r:id="rId16"/>
    <p:sldId id="495" r:id="rId17"/>
    <p:sldId id="492" r:id="rId18"/>
    <p:sldId id="497" r:id="rId19"/>
    <p:sldId id="498" r:id="rId20"/>
    <p:sldId id="499" r:id="rId21"/>
    <p:sldId id="500" r:id="rId22"/>
    <p:sldId id="501" r:id="rId23"/>
    <p:sldId id="504" r:id="rId24"/>
    <p:sldId id="513" r:id="rId25"/>
    <p:sldId id="502" r:id="rId26"/>
    <p:sldId id="505" r:id="rId27"/>
    <p:sldId id="506" r:id="rId28"/>
    <p:sldId id="507" r:id="rId29"/>
    <p:sldId id="508" r:id="rId30"/>
    <p:sldId id="509" r:id="rId31"/>
    <p:sldId id="510" r:id="rId32"/>
    <p:sldId id="511" r:id="rId33"/>
    <p:sldId id="515" r:id="rId34"/>
    <p:sldId id="516" r:id="rId35"/>
    <p:sldId id="512" r:id="rId36"/>
    <p:sldId id="514" r:id="rId37"/>
    <p:sldId id="519" r:id="rId38"/>
    <p:sldId id="520" r:id="rId39"/>
    <p:sldId id="521" r:id="rId40"/>
    <p:sldId id="522" r:id="rId41"/>
    <p:sldId id="518" r:id="rId42"/>
    <p:sldId id="517" r:id="rId43"/>
    <p:sldId id="525" r:id="rId44"/>
    <p:sldId id="523" r:id="rId45"/>
    <p:sldId id="480" r:id="rId46"/>
    <p:sldId id="490" r:id="rId47"/>
    <p:sldId id="524" r:id="rId48"/>
  </p:sldIdLst>
  <p:sldSz cx="9144000" cy="6858000" type="screen4x3"/>
  <p:notesSz cx="6858000" cy="9144000"/>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04" userDrawn="1">
          <p15:clr>
            <a:srgbClr val="A4A3A4"/>
          </p15:clr>
        </p15:guide>
        <p15:guide id="3" pos="5534" userDrawn="1">
          <p15:clr>
            <a:srgbClr val="A4A3A4"/>
          </p15:clr>
        </p15:guide>
        <p15:guide id="4" orient="horz" pos="3634"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77" autoAdjust="0"/>
    <p:restoredTop sz="89892" autoAdjust="0"/>
  </p:normalViewPr>
  <p:slideViewPr>
    <p:cSldViewPr>
      <p:cViewPr>
        <p:scale>
          <a:sx n="91" d="100"/>
          <a:sy n="91" d="100"/>
        </p:scale>
        <p:origin x="1184" y="376"/>
      </p:cViewPr>
      <p:guideLst>
        <p:guide pos="204"/>
        <p:guide pos="5534"/>
        <p:guide orient="horz" pos="3634"/>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tags" Target="tags/tag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noFill/>
              <a:ln>
                <a:noFill/>
              </a:ln>
              <a:effectLst/>
            </c:spPr>
          </c:dPt>
          <c:dPt>
            <c:idx val="2"/>
            <c:invertIfNegative val="0"/>
            <c:bubble3D val="0"/>
            <c:spPr>
              <a:noFill/>
              <a:ln>
                <a:noFill/>
              </a:ln>
              <a:effectLst/>
            </c:spPr>
          </c:dPt>
          <c:dPt>
            <c:idx val="3"/>
            <c:invertIfNegative val="0"/>
            <c:bubble3D val="0"/>
            <c:spPr>
              <a:noFill/>
              <a:ln>
                <a:noFill/>
              </a:ln>
              <a:effectLst/>
            </c:spPr>
          </c:dPt>
          <c:dPt>
            <c:idx val="4"/>
            <c:invertIfNegative val="0"/>
            <c:bubble3D val="0"/>
            <c:spPr>
              <a:noFill/>
              <a:ln>
                <a:noFill/>
              </a:ln>
              <a:effectLst/>
            </c:spPr>
          </c:dPt>
          <c:dPt>
            <c:idx val="5"/>
            <c:invertIfNegative val="0"/>
            <c:bubble3D val="0"/>
            <c:spPr>
              <a:noFill/>
              <a:ln>
                <a:noFill/>
              </a:ln>
              <a:effectLst/>
            </c:spPr>
          </c:dPt>
          <c:cat>
            <c:strRef>
              <c:f>Sheet1!$A$2:$A$8</c:f>
              <c:strCache>
                <c:ptCount val="7"/>
                <c:pt idx="0">
                  <c:v>Total</c:v>
                </c:pt>
                <c:pt idx="1">
                  <c:v>ID + target</c:v>
                </c:pt>
                <c:pt idx="2">
                  <c:v>One factor</c:v>
                </c:pt>
                <c:pt idx="3">
                  <c:v>Boolean</c:v>
                </c:pt>
                <c:pt idx="4">
                  <c:v>Date</c:v>
                </c:pt>
                <c:pt idx="5">
                  <c:v>String</c:v>
                </c:pt>
                <c:pt idx="6">
                  <c:v>Numerical</c:v>
                </c:pt>
              </c:strCache>
            </c:strRef>
          </c:cat>
          <c:val>
            <c:numRef>
              <c:f>Sheet1!$B$2:$B$8</c:f>
              <c:numCache>
                <c:formatCode>General</c:formatCode>
                <c:ptCount val="7"/>
                <c:pt idx="0">
                  <c:v>1934.0</c:v>
                </c:pt>
                <c:pt idx="1">
                  <c:v>1932.0</c:v>
                </c:pt>
                <c:pt idx="2">
                  <c:v>1924.0</c:v>
                </c:pt>
                <c:pt idx="3">
                  <c:v>1857.0</c:v>
                </c:pt>
                <c:pt idx="4">
                  <c:v>1841.0</c:v>
                </c:pt>
                <c:pt idx="5">
                  <c:v>1824.0</c:v>
                </c:pt>
                <c:pt idx="6">
                  <c:v>1824.0</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Sheet1!$A$2:$A$8</c:f>
              <c:strCache>
                <c:ptCount val="7"/>
                <c:pt idx="0">
                  <c:v>Total</c:v>
                </c:pt>
                <c:pt idx="1">
                  <c:v>ID + target</c:v>
                </c:pt>
                <c:pt idx="2">
                  <c:v>One factor</c:v>
                </c:pt>
                <c:pt idx="3">
                  <c:v>Boolean</c:v>
                </c:pt>
                <c:pt idx="4">
                  <c:v>Date</c:v>
                </c:pt>
                <c:pt idx="5">
                  <c:v>String</c:v>
                </c:pt>
                <c:pt idx="6">
                  <c:v>Numerical</c:v>
                </c:pt>
              </c:strCache>
            </c:strRef>
          </c:cat>
          <c:val>
            <c:numRef>
              <c:f>Sheet1!$C$2:$C$8</c:f>
              <c:numCache>
                <c:formatCode>General</c:formatCode>
                <c:ptCount val="7"/>
                <c:pt idx="0">
                  <c:v>0.0</c:v>
                </c:pt>
                <c:pt idx="1">
                  <c:v>2.0</c:v>
                </c:pt>
                <c:pt idx="2">
                  <c:v>8.0</c:v>
                </c:pt>
                <c:pt idx="3">
                  <c:v>67.0</c:v>
                </c:pt>
                <c:pt idx="4">
                  <c:v>16.0</c:v>
                </c:pt>
                <c:pt idx="5">
                  <c:v>17.0</c:v>
                </c:pt>
                <c:pt idx="6">
                  <c:v>0.0</c:v>
                </c:pt>
              </c:numCache>
            </c:numRef>
          </c:val>
        </c:ser>
        <c:ser>
          <c:idx val="2"/>
          <c:order val="2"/>
          <c:tx>
            <c:strRef>
              <c:f>Sheet1!$D$1</c:f>
              <c:strCache>
                <c:ptCount val="1"/>
                <c:pt idx="0">
                  <c:v>Column1</c:v>
                </c:pt>
              </c:strCache>
            </c:strRef>
          </c:tx>
          <c:spPr>
            <a:solidFill>
              <a:schemeClr val="accent3"/>
            </a:solidFill>
            <a:ln>
              <a:noFill/>
            </a:ln>
            <a:effectLst/>
          </c:spPr>
          <c:invertIfNegative val="0"/>
          <c:cat>
            <c:strRef>
              <c:f>Sheet1!$A$2:$A$8</c:f>
              <c:strCache>
                <c:ptCount val="7"/>
                <c:pt idx="0">
                  <c:v>Total</c:v>
                </c:pt>
                <c:pt idx="1">
                  <c:v>ID + target</c:v>
                </c:pt>
                <c:pt idx="2">
                  <c:v>One factor</c:v>
                </c:pt>
                <c:pt idx="3">
                  <c:v>Boolean</c:v>
                </c:pt>
                <c:pt idx="4">
                  <c:v>Date</c:v>
                </c:pt>
                <c:pt idx="5">
                  <c:v>String</c:v>
                </c:pt>
                <c:pt idx="6">
                  <c:v>Numerical</c:v>
                </c:pt>
              </c:strCache>
            </c:strRef>
          </c:cat>
          <c:val>
            <c:numRef>
              <c:f>Sheet1!$D$2:$D$8</c:f>
              <c:numCache>
                <c:formatCode>General</c:formatCode>
                <c:ptCount val="7"/>
              </c:numCache>
            </c:numRef>
          </c:val>
        </c:ser>
        <c:dLbls>
          <c:showLegendKey val="0"/>
          <c:showVal val="0"/>
          <c:showCatName val="0"/>
          <c:showSerName val="0"/>
          <c:showPercent val="0"/>
          <c:showBubbleSize val="0"/>
        </c:dLbls>
        <c:gapWidth val="150"/>
        <c:overlap val="100"/>
        <c:axId val="1407451808"/>
        <c:axId val="1406972416"/>
      </c:barChart>
      <c:catAx>
        <c:axId val="140745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06972416"/>
        <c:crosses val="autoZero"/>
        <c:auto val="1"/>
        <c:lblAlgn val="ctr"/>
        <c:lblOffset val="100"/>
        <c:noMultiLvlLbl val="0"/>
      </c:catAx>
      <c:valAx>
        <c:axId val="1406972416"/>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07451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27.12.16</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27.12.16</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7</a:t>
            </a:fld>
            <a:endParaRPr lang="de-DE" dirty="0"/>
          </a:p>
        </p:txBody>
      </p:sp>
    </p:spTree>
    <p:extLst>
      <p:ext uri="{BB962C8B-B14F-4D97-AF65-F5344CB8AC3E}">
        <p14:creationId xmlns:p14="http://schemas.microsoft.com/office/powerpoint/2010/main" val="46314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12</a:t>
            </a:fld>
            <a:endParaRPr lang="de-DE" dirty="0"/>
          </a:p>
        </p:txBody>
      </p:sp>
    </p:spTree>
    <p:extLst>
      <p:ext uri="{BB962C8B-B14F-4D97-AF65-F5344CB8AC3E}">
        <p14:creationId xmlns:p14="http://schemas.microsoft.com/office/powerpoint/2010/main" val="148744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44</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tags" Target="../tags/tag2.xml"/><Relationship Id="rId17" Type="http://schemas.openxmlformats.org/officeDocument/2006/relationships/oleObject" Target="../embeddings/oleObject1.bin"/><Relationship Id="rId18" Type="http://schemas.openxmlformats.org/officeDocument/2006/relationships/image" Target="../media/image1.emf"/><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6"/>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 name="think-cell Folie" r:id="rId17" imgW="344" imgH="341" progId="TCLayout.ActiveDocument.1">
                  <p:embed/>
                </p:oleObj>
              </mc:Choice>
              <mc:Fallback>
                <p:oleObj name="think-cell Folie" r:id="rId17" imgW="344" imgH="341"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Intermediate Presentation AMLR</a:t>
            </a:r>
          </a:p>
          <a:p>
            <a:pPr>
              <a:spcAft>
                <a:spcPts val="300"/>
              </a:spcAft>
            </a:pPr>
            <a:r>
              <a:rPr lang="de-DE" sz="1100" b="0" cap="none" baseline="0" noProof="0" dirty="0" smtClean="0">
                <a:solidFill>
                  <a:schemeClr val="bg1"/>
                </a:solidFill>
                <a:latin typeface="Trebuchet MS" pitchFamily="34" charset="0"/>
              </a:rPr>
              <a:t>Marcus Cramer</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0"/>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0"/>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5"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gif"/><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www.di.fc.ul.pt/~jpn/r/fourier/fourier.html" TargetMode="External"/><Relationship Id="rId4" Type="http://schemas.openxmlformats.org/officeDocument/2006/relationships/hyperlink" Target="http://www.abstractnew.com/2014/04/the-fast-fourier-transform-fft-without.html" TargetMode="External"/><Relationship Id="rId5" Type="http://schemas.openxmlformats.org/officeDocument/2006/relationships/hyperlink" Target="http://www.diracdelta.co.uk/science/source/e/q/equal%20loudness%20contour/source.html#.WADCgpN940p" TargetMode="External"/><Relationship Id="rId6" Type="http://schemas.openxmlformats.org/officeDocument/2006/relationships/hyperlink" Target="https://developer.spotify.com/web-api/get-audio-features/" TargetMode="External"/><Relationship Id="rId7" Type="http://schemas.openxmlformats.org/officeDocument/2006/relationships/hyperlink" Target="https://www.dsprelated.com/showcode/174.php" TargetMode="External"/><Relationship Id="rId8" Type="http://schemas.openxmlformats.org/officeDocument/2006/relationships/hyperlink" Target="http://nlp.stanford.edu/sentiment/" TargetMode="External"/><Relationship Id="rId1" Type="http://schemas.openxmlformats.org/officeDocument/2006/relationships/slideLayout" Target="../slideLayouts/slideLayout2.xml"/><Relationship Id="rId2" Type="http://schemas.openxmlformats.org/officeDocument/2006/relationships/hyperlink" Target="http://cmc.music.columbia.edu/musicandcomput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search.googleblog.com/2015/08/the-neural-networks-behind-google-voice.html" TargetMode="External"/><Relationship Id="rId3" Type="http://schemas.openxmlformats.org/officeDocument/2006/relationships/hyperlink" Target="http://signalprocessingsociety.org/uploads/special_issues_deadlines/MusicSP.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a:t>
            </a:r>
            <a:r>
              <a:rPr lang="en-US" dirty="0" smtClean="0"/>
              <a:t>fairly uncorrelated </a:t>
            </a:r>
            <a:r>
              <a:rPr lang="en-US" dirty="0" smtClean="0"/>
              <a:t>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5000 </a:t>
              </a:r>
              <a:r>
                <a:rPr lang="en-US" sz="1400" b="1" dirty="0" smtClean="0"/>
                <a:t>lowest and highest correlations</a:t>
              </a:r>
              <a:endParaRPr lang="en-US" sz="1400" b="1" dirty="0"/>
            </a:p>
          </p:txBody>
        </p:sp>
      </p:grpSp>
      <p:sp>
        <p:nvSpPr>
          <p:cNvPr id="14" name="Rectangle 13"/>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4572"/>
            <a:ext cx="3240000" cy="324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316" y="1994572"/>
            <a:ext cx="3248980" cy="32489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828" y="2027819"/>
            <a:ext cx="3392488" cy="3392488"/>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a:t>5</a:t>
              </a:r>
              <a:r>
                <a:rPr lang="en-US" sz="1400" b="1" smtClean="0"/>
                <a:t>000 </a:t>
              </a:r>
              <a:r>
                <a:rPr lang="en-US" sz="1400" b="1" dirty="0" smtClean="0"/>
                <a:t>lowest and highest correlations</a:t>
              </a:r>
              <a:endParaRPr lang="en-US" sz="1400" b="1" dirty="0"/>
            </a:p>
          </p:txBody>
        </p:sp>
      </p:grpSp>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38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10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40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smtClean="0"/>
              <a:t> 40 attributes</a:t>
            </a:r>
            <a:r>
              <a:rPr lang="de-DE" sz="1400" dirty="0" smtClean="0"/>
              <a:t>.</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10" y="1738823"/>
            <a:ext cx="3321821" cy="3321821"/>
          </a:xfrm>
          <a:prstGeom prst="rect">
            <a:avLst/>
          </a:prstGeom>
        </p:spPr>
      </p:pic>
      <p:pic>
        <p:nvPicPr>
          <p:cNvPr id="8" name="Content Placeholder 7"/>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17672" y="945506"/>
            <a:ext cx="4014787" cy="4014787"/>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1860" y="1932163"/>
            <a:ext cx="3763197" cy="3763197"/>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3200"/>
            <a:ext cx="6504533" cy="481336"/>
          </a:xfrm>
        </p:spPr>
        <p:txBody>
          <a:bodyPr/>
          <a:lstStyle/>
          <a:p>
            <a:r>
              <a:rPr lang="en-US" dirty="0" smtClean="0"/>
              <a:t>A very simple sound wave</a:t>
            </a:r>
            <a:endParaRPr lang="en-US" dirty="0"/>
          </a:p>
        </p:txBody>
      </p:sp>
      <p:sp>
        <p:nvSpPr>
          <p:cNvPr id="5" name="Content Placeholder 4"/>
          <p:cNvSpPr>
            <a:spLocks noGrp="1"/>
          </p:cNvSpPr>
          <p:nvPr>
            <p:ph sz="quarter" idx="17"/>
          </p:nvPr>
        </p:nvSpPr>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796" y="2232248"/>
            <a:ext cx="3420000" cy="3420000"/>
          </a:xfrm>
          <a:prstGeom prst="rect">
            <a:avLst/>
          </a:prstGeom>
        </p:spPr>
      </p:pic>
      <p:sp>
        <p:nvSpPr>
          <p:cNvPr id="7" name="Right Brace 6"/>
          <p:cNvSpPr/>
          <p:nvPr/>
        </p:nvSpPr>
        <p:spPr>
          <a:xfrm rot="16200000">
            <a:off x="5063747" y="3103135"/>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rot="5400000">
            <a:off x="3659591" y="3535183"/>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77693" y="3079993"/>
            <a:ext cx="1392248" cy="276999"/>
          </a:xfrm>
          <a:prstGeom prst="rect">
            <a:avLst/>
          </a:prstGeom>
          <a:noFill/>
        </p:spPr>
        <p:txBody>
          <a:bodyPr wrap="square" rtlCol="0">
            <a:spAutoFit/>
          </a:bodyPr>
          <a:lstStyle/>
          <a:p>
            <a:pPr algn="ctr"/>
            <a:r>
              <a:rPr lang="en-US" sz="1200" smtClean="0"/>
              <a:t>Rarefaction</a:t>
            </a:r>
            <a:endParaRPr lang="en-US" sz="1200"/>
          </a:p>
        </p:txBody>
      </p:sp>
      <p:sp>
        <p:nvSpPr>
          <p:cNvPr id="10" name="TextBox 9"/>
          <p:cNvSpPr txBox="1"/>
          <p:nvPr/>
        </p:nvSpPr>
        <p:spPr>
          <a:xfrm>
            <a:off x="3179491" y="4365104"/>
            <a:ext cx="1392248" cy="276999"/>
          </a:xfrm>
          <a:prstGeom prst="rect">
            <a:avLst/>
          </a:prstGeom>
          <a:noFill/>
        </p:spPr>
        <p:txBody>
          <a:bodyPr wrap="square" rtlCol="0">
            <a:spAutoFit/>
          </a:bodyPr>
          <a:lstStyle/>
          <a:p>
            <a:pPr algn="ctr"/>
            <a:r>
              <a:rPr lang="en-US" sz="1200" dirty="0" smtClean="0"/>
              <a:t>Compression</a:t>
            </a:r>
            <a:endParaRPr lang="en-US" sz="1200" dirty="0"/>
          </a:p>
        </p:txBody>
      </p:sp>
      <p:sp>
        <p:nvSpPr>
          <p:cNvPr id="11" name="Right Brace 10"/>
          <p:cNvSpPr/>
          <p:nvPr/>
        </p:nvSpPr>
        <p:spPr>
          <a:xfrm rot="16200000">
            <a:off x="4371767" y="679531"/>
            <a:ext cx="432048" cy="27642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179491" y="1542625"/>
            <a:ext cx="2790449" cy="307777"/>
          </a:xfrm>
          <a:prstGeom prst="rect">
            <a:avLst/>
          </a:prstGeom>
          <a:noFill/>
        </p:spPr>
        <p:txBody>
          <a:bodyPr wrap="square" rtlCol="0">
            <a:spAutoFit/>
          </a:bodyPr>
          <a:lstStyle/>
          <a:p>
            <a:pPr algn="ctr"/>
            <a:r>
              <a:rPr lang="en-US" sz="1400" dirty="0" smtClean="0"/>
              <a:t>Wave length</a:t>
            </a:r>
            <a:endParaRPr lang="en-US" sz="1400" dirty="0"/>
          </a:p>
        </p:txBody>
      </p:sp>
      <p:sp>
        <p:nvSpPr>
          <p:cNvPr id="13" name="Oval 12"/>
          <p:cNvSpPr/>
          <p:nvPr/>
        </p:nvSpPr>
        <p:spPr>
          <a:xfrm>
            <a:off x="2630947" y="3333687"/>
            <a:ext cx="404664" cy="1060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5400000">
            <a:off x="4331648" y="5004080"/>
            <a:ext cx="476454" cy="1084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11010" y="3426095"/>
            <a:ext cx="1095495" cy="1169551"/>
          </a:xfrm>
          <a:prstGeom prst="rect">
            <a:avLst/>
          </a:prstGeom>
          <a:noFill/>
        </p:spPr>
        <p:txBody>
          <a:bodyPr wrap="square" rtlCol="0">
            <a:spAutoFit/>
          </a:bodyPr>
          <a:lstStyle/>
          <a:p>
            <a:pPr algn="r"/>
            <a:r>
              <a:rPr lang="en-US" sz="1400" dirty="0" smtClean="0"/>
              <a:t>Energy invested into moving the object</a:t>
            </a:r>
            <a:endParaRPr lang="en-US" sz="1400" dirty="0"/>
          </a:p>
        </p:txBody>
      </p:sp>
      <p:sp>
        <p:nvSpPr>
          <p:cNvPr id="16" name="TextBox 15"/>
          <p:cNvSpPr txBox="1"/>
          <p:nvPr/>
        </p:nvSpPr>
        <p:spPr>
          <a:xfrm>
            <a:off x="5172692" y="5454020"/>
            <a:ext cx="2534184" cy="307777"/>
          </a:xfrm>
          <a:prstGeom prst="rect">
            <a:avLst/>
          </a:prstGeom>
          <a:noFill/>
        </p:spPr>
        <p:txBody>
          <a:bodyPr wrap="square" rtlCol="0">
            <a:spAutoFit/>
          </a:bodyPr>
          <a:lstStyle/>
          <a:p>
            <a:r>
              <a:rPr lang="en-US" sz="1400" smtClean="0"/>
              <a:t>Frequency of the sound</a:t>
            </a:r>
            <a:endParaRPr lang="en-US" sz="1400" dirty="0"/>
          </a:p>
        </p:txBody>
      </p:sp>
      <p:sp>
        <p:nvSpPr>
          <p:cNvPr id="17" name="TextBox 16"/>
          <p:cNvSpPr txBox="1"/>
          <p:nvPr/>
        </p:nvSpPr>
        <p:spPr>
          <a:xfrm>
            <a:off x="645968" y="2129202"/>
            <a:ext cx="1095495" cy="738664"/>
          </a:xfrm>
          <a:prstGeom prst="rect">
            <a:avLst/>
          </a:prstGeom>
          <a:noFill/>
        </p:spPr>
        <p:txBody>
          <a:bodyPr wrap="square" rtlCol="0">
            <a:spAutoFit/>
          </a:bodyPr>
          <a:lstStyle/>
          <a:p>
            <a:pPr algn="r"/>
            <a:r>
              <a:rPr lang="en-US" sz="1400" dirty="0" smtClean="0"/>
              <a:t>Perceived loudness of a sound</a:t>
            </a:r>
            <a:endParaRPr lang="en-US" sz="1400" dirty="0"/>
          </a:p>
        </p:txBody>
      </p:sp>
      <p:sp>
        <p:nvSpPr>
          <p:cNvPr id="18" name="TextBox 17"/>
          <p:cNvSpPr txBox="1"/>
          <p:nvPr/>
        </p:nvSpPr>
        <p:spPr>
          <a:xfrm>
            <a:off x="7152233" y="4438318"/>
            <a:ext cx="1380207" cy="954107"/>
          </a:xfrm>
          <a:prstGeom prst="rect">
            <a:avLst/>
          </a:prstGeom>
          <a:noFill/>
        </p:spPr>
        <p:txBody>
          <a:bodyPr wrap="square" rtlCol="0">
            <a:spAutoFit/>
          </a:bodyPr>
          <a:lstStyle/>
          <a:p>
            <a:r>
              <a:rPr lang="en-US" sz="1400" dirty="0" smtClean="0"/>
              <a:t>Perceived highness (treble</a:t>
            </a:r>
            <a:r>
              <a:rPr lang="en-US" sz="1400" smtClean="0"/>
              <a:t>) of sound</a:t>
            </a:r>
            <a:endParaRPr lang="en-US" sz="1400" dirty="0"/>
          </a:p>
        </p:txBody>
      </p:sp>
      <p:sp>
        <p:nvSpPr>
          <p:cNvPr id="21" name="Right Arrow 20"/>
          <p:cNvSpPr/>
          <p:nvPr/>
        </p:nvSpPr>
        <p:spPr>
          <a:xfrm rot="19091357">
            <a:off x="6569948" y="5042679"/>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4831668">
            <a:off x="1540005" y="2890424"/>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animBg="1"/>
      <p:bldP spid="15" grpId="0"/>
      <p:bldP spid="16" grpId="0"/>
      <p:bldP spid="17" grpId="0"/>
      <p:bldP spid="18"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Alternations of the simple sound wave</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4" y="1872000"/>
            <a:ext cx="3420000" cy="3420000"/>
          </a:xfrm>
          <a:prstGeom prst="rect">
            <a:avLst/>
          </a:prstGeom>
        </p:spPr>
      </p:pic>
      <p:grpSp>
        <p:nvGrpSpPr>
          <p:cNvPr id="12" name="Group 11"/>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Higher frequency, same amplitude</a:t>
              </a:r>
              <a:endParaRPr lang="en-US" sz="1400" b="1" dirty="0"/>
            </a:p>
          </p:txBody>
        </p:sp>
      </p:grpSp>
      <p:grpSp>
        <p:nvGrpSpPr>
          <p:cNvPr id="13" name="Group 12"/>
          <p:cNvGrpSpPr/>
          <p:nvPr/>
        </p:nvGrpSpPr>
        <p:grpSpPr>
          <a:xfrm>
            <a:off x="4896036" y="1393030"/>
            <a:ext cx="3889189" cy="307777"/>
            <a:chOff x="358775" y="1609055"/>
            <a:chExt cx="3889189" cy="307777"/>
          </a:xfrm>
        </p:grpSpPr>
        <p:cxnSp>
          <p:nvCxnSpPr>
            <p:cNvPr id="14" name="Straight Connector 1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775" y="1609055"/>
              <a:ext cx="3889189" cy="307777"/>
            </a:xfrm>
            <a:prstGeom prst="rect">
              <a:avLst/>
            </a:prstGeom>
            <a:noFill/>
          </p:spPr>
          <p:txBody>
            <a:bodyPr wrap="square" rtlCol="0">
              <a:spAutoFit/>
            </a:bodyPr>
            <a:lstStyle/>
            <a:p>
              <a:pPr algn="ctr"/>
              <a:r>
                <a:rPr lang="en-US" sz="1400" b="1" dirty="0" smtClean="0"/>
                <a:t>Same frequency, higher amplitude</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Tree>
    <p:extLst>
      <p:ext uri="{BB962C8B-B14F-4D97-AF65-F5344CB8AC3E}">
        <p14:creationId xmlns:p14="http://schemas.microsoft.com/office/powerpoint/2010/main" val="1612544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Digital representation of sound waves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The concept of samples</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sp>
        <p:nvSpPr>
          <p:cNvPr id="5" name="Oval 4"/>
          <p:cNvSpPr/>
          <p:nvPr/>
        </p:nvSpPr>
        <p:spPr>
          <a:xfrm>
            <a:off x="1187624" y="20608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015716" y="47611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64" y="2185119"/>
            <a:ext cx="4284476" cy="1815882"/>
          </a:xfrm>
          <a:prstGeom prst="rect">
            <a:avLst/>
          </a:prstGeom>
          <a:noFill/>
        </p:spPr>
        <p:txBody>
          <a:bodyPr wrap="square" rtlCol="0">
            <a:spAutoFit/>
          </a:bodyPr>
          <a:lstStyle/>
          <a:p>
            <a:pPr marL="171450" indent="-171450">
              <a:buFont typeface="Arial" charset="0"/>
              <a:buChar char="•"/>
            </a:pPr>
            <a:r>
              <a:rPr lang="en-US" sz="1400" dirty="0" smtClean="0"/>
              <a:t>Sound waves are continuous, digital representation must be discrete</a:t>
            </a:r>
          </a:p>
          <a:p>
            <a:pPr marL="171450" indent="-171450">
              <a:buFont typeface="Arial" charset="0"/>
              <a:buChar char="•"/>
            </a:pPr>
            <a:r>
              <a:rPr lang="en-US" sz="1400" dirty="0" smtClean="0"/>
              <a:t>Samples represent the amplitude of a sound at a certain point in time</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0.05s</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0.35s</a:t>
            </a:r>
            <a:endParaRPr lang="en-US" sz="1400" dirty="0"/>
          </a:p>
        </p:txBody>
      </p:sp>
      <p:cxnSp>
        <p:nvCxnSpPr>
          <p:cNvPr id="19" name="Straight Connector 18"/>
          <p:cNvCxnSpPr>
            <a:stCxn id="5" idx="6"/>
          </p:cNvCxnSpPr>
          <p:nvPr/>
        </p:nvCxnSpPr>
        <p:spPr>
          <a:xfrm>
            <a:off x="1331640" y="2132856"/>
            <a:ext cx="2916324" cy="126014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7"/>
          </p:cNvCxnSpPr>
          <p:nvPr/>
        </p:nvCxnSpPr>
        <p:spPr>
          <a:xfrm flipV="1">
            <a:off x="2138641" y="3825044"/>
            <a:ext cx="2115847" cy="95719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uppieren 3"/>
          <p:cNvGrpSpPr/>
          <p:nvPr/>
        </p:nvGrpSpPr>
        <p:grpSpPr>
          <a:xfrm>
            <a:off x="4254488" y="4358132"/>
            <a:ext cx="658368" cy="658441"/>
            <a:chOff x="5084064" y="2725343"/>
            <a:chExt cx="658368" cy="658441"/>
          </a:xfrm>
        </p:grpSpPr>
        <p:sp>
          <p:nvSpPr>
            <p:cNvPr id="25"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28" name="TextBox 27"/>
          <p:cNvSpPr txBox="1"/>
          <p:nvPr/>
        </p:nvSpPr>
        <p:spPr>
          <a:xfrm>
            <a:off x="4943949" y="4285545"/>
            <a:ext cx="3511572" cy="1015663"/>
          </a:xfrm>
          <a:prstGeom prst="rect">
            <a:avLst/>
          </a:prstGeom>
          <a:noFill/>
        </p:spPr>
        <p:txBody>
          <a:bodyPr wrap="square" rtlCol="0">
            <a:spAutoFit/>
          </a:bodyPr>
          <a:lstStyle/>
          <a:p>
            <a:pPr lvl="0"/>
            <a:r>
              <a:rPr lang="en-US" sz="1400" dirty="0"/>
              <a:t>More samples means more hard drive </a:t>
            </a:r>
            <a:r>
              <a:rPr lang="en-US" sz="1400" dirty="0" smtClean="0"/>
              <a:t>storage space, </a:t>
            </a:r>
            <a:r>
              <a:rPr lang="en-US" sz="1400" dirty="0"/>
              <a:t>so how many samples per second do we actually need?</a:t>
            </a:r>
          </a:p>
          <a:p>
            <a:endParaRPr lang="en-US" dirty="0"/>
          </a:p>
        </p:txBody>
      </p:sp>
    </p:spTree>
    <p:extLst>
      <p:ext uri="{BB962C8B-B14F-4D97-AF65-F5344CB8AC3E}">
        <p14:creationId xmlns:p14="http://schemas.microsoft.com/office/powerpoint/2010/main" val="419788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problem of having to few samples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err="1" smtClean="0"/>
                <a:t>Undersampling</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422775" y="3664770"/>
            <a:ext cx="0" cy="0"/>
          </a:xfrm>
        </p:spPr>
      </p:pic>
      <p:pic>
        <p:nvPicPr>
          <p:cNvPr id="11" name="Content Placeholder 10"/>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7" name="Right Arrow 26"/>
          <p:cNvSpPr/>
          <p:nvPr/>
        </p:nvSpPr>
        <p:spPr>
          <a:xfrm>
            <a:off x="4211692" y="3507870"/>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55384" y="2944133"/>
            <a:ext cx="612615" cy="584775"/>
          </a:xfrm>
          <a:prstGeom prst="rect">
            <a:avLst/>
          </a:prstGeom>
          <a:noFill/>
        </p:spPr>
        <p:txBody>
          <a:bodyPr wrap="square" rtlCol="0">
            <a:spAutoFit/>
          </a:bodyPr>
          <a:lstStyle/>
          <a:p>
            <a:r>
              <a:rPr lang="en-US" sz="3200" smtClean="0">
                <a:solidFill>
                  <a:schemeClr val="accent1"/>
                </a:solidFill>
              </a:rPr>
              <a:t>?</a:t>
            </a:r>
            <a:endParaRPr lang="en-US" sz="3200">
              <a:solidFill>
                <a:schemeClr val="accent1"/>
              </a:solidFill>
            </a:endParaRP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5">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For accurate representation, at least 2*maximum frequency must be sampled (</a:t>
            </a:r>
            <a:r>
              <a:rPr lang="en-US" sz="1400" dirty="0" err="1" smtClean="0"/>
              <a:t>Nyquist</a:t>
            </a:r>
            <a:r>
              <a:rPr lang="en-US" sz="1400" dirty="0" smtClean="0"/>
              <a:t> theorem). Therefore, 44.1kHz is a common sample frequency (CD quality). </a:t>
            </a:r>
            <a:endParaRPr lang="en-US" sz="1400" dirty="0"/>
          </a:p>
        </p:txBody>
      </p:sp>
    </p:spTree>
    <p:extLst>
      <p:ext uri="{BB962C8B-B14F-4D97-AF65-F5344CB8AC3E}">
        <p14:creationId xmlns:p14="http://schemas.microsoft.com/office/powerpoint/2010/main" val="223238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Storing the samples in different bit widths</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The less bits are used, the less accurate the amplitude is represented (tradeoff for saving of storage space). Common bit widths are 8, 16, 24, 32 bits. </a:t>
            </a:r>
            <a:endParaRPr lang="en-US" sz="1400" dirty="0"/>
          </a:p>
        </p:txBody>
      </p:sp>
      <p:grpSp>
        <p:nvGrpSpPr>
          <p:cNvPr id="18" name="Group 17"/>
          <p:cNvGrpSpPr/>
          <p:nvPr/>
        </p:nvGrpSpPr>
        <p:grpSpPr>
          <a:xfrm>
            <a:off x="358775" y="1393031"/>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3 bits</a:t>
              </a:r>
              <a:endParaRPr lang="en-US" sz="1400" b="1" dirty="0"/>
            </a:p>
          </p:txBody>
        </p:sp>
      </p:grpSp>
      <p:grpSp>
        <p:nvGrpSpPr>
          <p:cNvPr id="24" name="Group 23"/>
          <p:cNvGrpSpPr/>
          <p:nvPr/>
        </p:nvGrpSpPr>
        <p:grpSpPr>
          <a:xfrm>
            <a:off x="4896036" y="1393030"/>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4 bits</a:t>
              </a:r>
              <a:endParaRPr lang="en-US" sz="1400" b="1" dirty="0"/>
            </a:p>
          </p:txBody>
        </p:sp>
      </p:grpSp>
      <p:pic>
        <p:nvPicPr>
          <p:cNvPr id="6" name="Content Placeholder 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8" name="Content Placeholder 7"/>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p:spPr>
      </p:pic>
      <p:sp>
        <p:nvSpPr>
          <p:cNvPr id="13" name="TextBox 12"/>
          <p:cNvSpPr txBox="1"/>
          <p:nvPr/>
        </p:nvSpPr>
        <p:spPr>
          <a:xfrm>
            <a:off x="2947628" y="2367868"/>
            <a:ext cx="1548172" cy="523220"/>
          </a:xfrm>
          <a:prstGeom prst="rect">
            <a:avLst/>
          </a:prstGeom>
          <a:noFill/>
        </p:spPr>
        <p:txBody>
          <a:bodyPr wrap="square" rtlCol="0">
            <a:spAutoFit/>
          </a:bodyPr>
          <a:lstStyle/>
          <a:p>
            <a:r>
              <a:rPr lang="en-US" sz="1400" smtClean="0"/>
              <a:t>Normalized MSE of 0.043</a:t>
            </a:r>
            <a:endParaRPr lang="en-US" sz="1400"/>
          </a:p>
        </p:txBody>
      </p:sp>
      <p:sp>
        <p:nvSpPr>
          <p:cNvPr id="32" name="TextBox 31"/>
          <p:cNvSpPr txBox="1"/>
          <p:nvPr/>
        </p:nvSpPr>
        <p:spPr>
          <a:xfrm>
            <a:off x="7289878" y="2367868"/>
            <a:ext cx="1548172" cy="523220"/>
          </a:xfrm>
          <a:prstGeom prst="rect">
            <a:avLst/>
          </a:prstGeom>
          <a:noFill/>
        </p:spPr>
        <p:txBody>
          <a:bodyPr wrap="square" rtlCol="0">
            <a:spAutoFit/>
          </a:bodyPr>
          <a:lstStyle/>
          <a:p>
            <a:r>
              <a:rPr lang="en-US" sz="1400" dirty="0" smtClean="0"/>
              <a:t>Normalized MSE of 0.017</a:t>
            </a:r>
            <a:endParaRPr lang="en-US" sz="1400" dirty="0"/>
          </a:p>
        </p:txBody>
      </p:sp>
    </p:spTree>
    <p:extLst>
      <p:ext uri="{BB962C8B-B14F-4D97-AF65-F5344CB8AC3E}">
        <p14:creationId xmlns:p14="http://schemas.microsoft.com/office/powerpoint/2010/main" val="732392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079920" y="2073249"/>
            <a:ext cx="2772000"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160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stCxn id="19" idx="1"/>
            <a:endCxn id="5" idx="2"/>
          </p:cNvCxnSpPr>
          <p:nvPr/>
        </p:nvCxnSpPr>
        <p:spPr>
          <a:xfrm>
            <a:off x="1079920" y="3495407"/>
            <a:ext cx="3312060" cy="576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1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0"/>
          </p:cNvCxnSpPr>
          <p:nvPr/>
        </p:nvCxnSpPr>
        <p:spPr>
          <a:xfrm flipH="1" flipV="1">
            <a:off x="5759980" y="2133168"/>
            <a:ext cx="152" cy="1362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799692" y="2073249"/>
            <a:ext cx="2052228"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864096"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1799692" y="2096852"/>
            <a:ext cx="392443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4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6"/>
          </p:cNvCxnSpPr>
          <p:nvPr/>
        </p:nvCxnSpPr>
        <p:spPr>
          <a:xfrm>
            <a:off x="5760132" y="3495408"/>
            <a:ext cx="1367848"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2464918" y="2073249"/>
            <a:ext cx="138700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7" idx="2"/>
          </p:cNvCxnSpPr>
          <p:nvPr/>
        </p:nvCxnSpPr>
        <p:spPr>
          <a:xfrm>
            <a:off x="935596" y="5288100"/>
            <a:ext cx="142240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flipV="1">
            <a:off x="2519772" y="3495408"/>
            <a:ext cx="320435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49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639817"/>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4"/>
          </p:cNvCxnSpPr>
          <p:nvPr/>
        </p:nvCxnSpPr>
        <p:spPr>
          <a:xfrm flipH="1">
            <a:off x="5759980" y="3495408"/>
            <a:ext cx="152" cy="137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3203848" y="2073249"/>
            <a:ext cx="64807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268252"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3203848" y="4869168"/>
            <a:ext cx="254346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496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cxnSp>
        <p:nvCxnSpPr>
          <p:cNvPr id="20" name="Straight Arrow Connector 19"/>
          <p:cNvCxnSpPr/>
          <p:nvPr/>
        </p:nvCxnSpPr>
        <p:spPr>
          <a:xfrm>
            <a:off x="935596" y="5288100"/>
            <a:ext cx="290465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endCxn id="5" idx="2"/>
          </p:cNvCxnSpPr>
          <p:nvPr/>
        </p:nvCxnSpPr>
        <p:spPr>
          <a:xfrm>
            <a:off x="3840250" y="3495408"/>
            <a:ext cx="55173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99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be easily manipulated based on sinus function</a:t>
            </a:r>
            <a:endParaRPr lang="en-US" dirty="0"/>
          </a:p>
        </p:txBody>
      </p:sp>
      <p:pic>
        <p:nvPicPr>
          <p:cNvPr id="14" name="Content Placeholder 1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85225" y="2088000"/>
            <a:ext cx="2700000" cy="2700000"/>
          </a:xfr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37" y="2088000"/>
            <a:ext cx="2700000" cy="27000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2088000"/>
            <a:ext cx="2700000" cy="2700000"/>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83568" y="4920028"/>
                <a:ext cx="21487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83568" y="4920028"/>
                <a:ext cx="2148730" cy="276999"/>
              </a:xfrm>
              <a:prstGeom prst="rect">
                <a:avLst/>
              </a:prstGeom>
              <a:blipFill rotWithShape="0">
                <a:blip r:embed="rId5"/>
                <a:stretch>
                  <a:fillRect l="-1416" t="-141304" r="-1416"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368205" y="4920028"/>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⁡(5∗2∗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368205" y="4920028"/>
                <a:ext cx="2491772" cy="276999"/>
              </a:xfrm>
              <a:prstGeom prst="rect">
                <a:avLst/>
              </a:prstGeom>
              <a:blipFill rotWithShape="0">
                <a:blip r:embed="rId6"/>
                <a:stretch>
                  <a:fillRect l="-1225" t="-141304" r="-1471"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286557" y="4925156"/>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a:rPr lang="de-DE" b="0" i="0" smtClean="0">
                          <a:latin typeface="Cambria Math" charset="0"/>
                        </a:rPr>
                        <m:t>5∗</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86557" y="4925156"/>
                <a:ext cx="2491772" cy="276999"/>
              </a:xfrm>
              <a:prstGeom prst="rect">
                <a:avLst/>
              </a:prstGeom>
              <a:blipFill rotWithShape="0">
                <a:blip r:embed="rId7"/>
                <a:stretch>
                  <a:fillRect l="-1222" t="-144444" r="-1222" b="-184444"/>
                </a:stretch>
              </a:blipFill>
            </p:spPr>
            <p:txBody>
              <a:bodyPr/>
              <a:lstStyle/>
              <a:p>
                <a:r>
                  <a:rPr lang="en-US">
                    <a:noFill/>
                  </a:rPr>
                  <a:t> </a:t>
                </a:r>
              </a:p>
            </p:txBody>
          </p:sp>
        </mc:Fallback>
      </mc:AlternateContent>
    </p:spTree>
    <p:extLst>
      <p:ext uri="{BB962C8B-B14F-4D97-AF65-F5344CB8AC3E}">
        <p14:creationId xmlns:p14="http://schemas.microsoft.com/office/powerpoint/2010/main" val="1133499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Also be phase-shifted</a:t>
            </a:r>
            <a:endParaRPr lang="en-US" dirty="0"/>
          </a:p>
        </p:txBody>
      </p:sp>
      <p:pic>
        <p:nvPicPr>
          <p:cNvPr id="5" name="Content Placeholder 4"/>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p:spPr>
      </p:pic>
      <p:grpSp>
        <p:nvGrpSpPr>
          <p:cNvPr id="16" name="Group 15"/>
          <p:cNvGrpSpPr/>
          <p:nvPr/>
        </p:nvGrpSpPr>
        <p:grpSpPr>
          <a:xfrm>
            <a:off x="358775" y="1393031"/>
            <a:ext cx="3889189" cy="307777"/>
            <a:chOff x="358775" y="1609055"/>
            <a:chExt cx="3889189" cy="307777"/>
          </a:xfrm>
        </p:grpSpPr>
        <p:cxnSp>
          <p:nvCxnSpPr>
            <p:cNvPr id="17" name="Straight Connector 1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smtClean="0">
                            <a:latin typeface="Cambria Math" charset="0"/>
                          </a:rPr>
                          <m:t>𝒇</m:t>
                        </m:r>
                        <m:d>
                          <m:dPr>
                            <m:ctrlPr>
                              <a:rPr lang="de-DE" sz="1400" b="1" i="1" smtClean="0">
                                <a:latin typeface="Cambria Math" charset="0"/>
                              </a:rPr>
                            </m:ctrlPr>
                          </m:dPr>
                          <m:e>
                            <m:r>
                              <a:rPr lang="de-DE" sz="1400" b="1" i="1" smtClean="0">
                                <a:latin typeface="Cambria Math" charset="0"/>
                              </a:rPr>
                              <m:t>𝒕</m:t>
                            </m:r>
                          </m:e>
                        </m:d>
                        <m:r>
                          <a:rPr lang="de-DE" sz="1400" b="1" i="1" smtClean="0">
                            <a:latin typeface="Cambria Math" charset="0"/>
                          </a:rPr>
                          <m:t>=</m:t>
                        </m:r>
                        <m:r>
                          <a:rPr lang="de-DE" sz="1400" b="1" i="0" smtClean="0">
                            <a:latin typeface="Cambria Math" charset="0"/>
                          </a:rPr>
                          <m:t>𝐬𝐢𝐧</m:t>
                        </m:r>
                        <m:r>
                          <a:rPr lang="de-DE" sz="1400" b="1" i="1" smtClean="0">
                            <a:latin typeface="Cambria Math" charset="0"/>
                          </a:rPr>
                          <m:t>(</m:t>
                        </m:r>
                        <m:r>
                          <a:rPr lang="de-DE" sz="1400" b="1" i="1" smtClean="0">
                            <a:latin typeface="Cambria Math" charset="0"/>
                          </a:rPr>
                          <m:t>𝟐</m:t>
                        </m:r>
                        <m:r>
                          <a:rPr lang="de-DE" sz="1400" b="1" i="1" smtClean="0">
                            <a:latin typeface="Cambria Math" charset="0"/>
                          </a:rPr>
                          <m:t>∗</m:t>
                        </m:r>
                        <m:r>
                          <a:rPr lang="de-DE" sz="1400" b="1" i="1" smtClean="0">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𝒕</m:t>
                        </m:r>
                        <m:r>
                          <a:rPr lang="de-DE" sz="1400" b="1" i="1" smtClean="0">
                            <a:latin typeface="Cambria Math" charset="0"/>
                            <a:ea typeface="Cambria Math" charset="0"/>
                            <a:cs typeface="Cambria Math" charset="0"/>
                          </a:rPr>
                          <m:t>+</m:t>
                        </m:r>
                        <m:r>
                          <a:rPr lang="de-DE" sz="1400" b="1" i="1">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𝟐</m:t>
                        </m:r>
                        <m:r>
                          <a:rPr lang="de-DE" sz="1400" b="1" i="1" smtClean="0">
                            <a:latin typeface="Cambria Math" charset="0"/>
                            <a:ea typeface="Cambria Math" charset="0"/>
                            <a:cs typeface="Cambria Math" charset="0"/>
                          </a:rPr>
                          <m:t>)</m:t>
                        </m:r>
                      </m:oMath>
                    </m:oMathPara>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3"/>
                  <a:stretch>
                    <a:fillRect b="-12000"/>
                  </a:stretch>
                </a:blipFill>
              </p:spPr>
              <p:txBody>
                <a:bodyPr/>
                <a:lstStyle/>
                <a:p>
                  <a:r>
                    <a:rPr lang="en-US">
                      <a:noFill/>
                    </a:rPr>
                    <a:t> </a:t>
                  </a:r>
                </a:p>
              </p:txBody>
            </p:sp>
          </mc:Fallback>
        </mc:AlternateContent>
      </p:grpSp>
      <p:grpSp>
        <p:nvGrpSpPr>
          <p:cNvPr id="20" name="Group 19"/>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dirty="0" smtClean="0">
                            <a:latin typeface="Cambria Math" charset="0"/>
                          </a:rPr>
                          <m:t>𝒇</m:t>
                        </m:r>
                        <m:d>
                          <m:dPr>
                            <m:ctrlPr>
                              <a:rPr lang="de-DE" sz="1400" b="1" i="1" dirty="0" smtClean="0">
                                <a:latin typeface="Cambria Math" charset="0"/>
                              </a:rPr>
                            </m:ctrlPr>
                          </m:dPr>
                          <m:e>
                            <m:r>
                              <a:rPr lang="de-DE" sz="1400" b="1" i="1" dirty="0" smtClean="0">
                                <a:latin typeface="Cambria Math" charset="0"/>
                              </a:rPr>
                              <m:t>𝒕</m:t>
                            </m:r>
                          </m:e>
                        </m:d>
                        <m:r>
                          <a:rPr lang="de-DE" sz="1400" b="1" i="1" dirty="0" smtClean="0">
                            <a:latin typeface="Cambria Math" charset="0"/>
                          </a:rPr>
                          <m:t>=</m:t>
                        </m:r>
                        <m:r>
                          <a:rPr lang="de-DE" sz="1400" b="1" i="0" dirty="0" smtClean="0">
                            <a:latin typeface="Cambria Math" charset="0"/>
                          </a:rPr>
                          <m:t>𝐜𝐨𝐬</m:t>
                        </m:r>
                        <m:r>
                          <a:rPr lang="de-DE" sz="1400" b="1" i="1" dirty="0" smtClean="0">
                            <a:latin typeface="Cambria Math" charset="0"/>
                          </a:rPr>
                          <m:t>(</m:t>
                        </m:r>
                        <m:r>
                          <a:rPr lang="de-DE" sz="1400" b="1" i="1" dirty="0" smtClean="0">
                            <a:latin typeface="Cambria Math" charset="0"/>
                          </a:rPr>
                          <m:t>𝟐</m:t>
                        </m:r>
                        <m:r>
                          <a:rPr lang="de-DE" sz="1400" b="1" i="1" dirty="0" smtClean="0">
                            <a:latin typeface="Cambria Math" charset="0"/>
                          </a:rPr>
                          <m:t>∗</m:t>
                        </m:r>
                        <m:r>
                          <a:rPr lang="de-DE" sz="1400" b="1" i="1" dirty="0" smtClean="0">
                            <a:latin typeface="Cambria Math" charset="0"/>
                            <a:ea typeface="Cambria Math" charset="0"/>
                            <a:cs typeface="Cambria Math" charset="0"/>
                          </a:rPr>
                          <m:t>𝝅</m:t>
                        </m:r>
                        <m:r>
                          <a:rPr lang="de-DE" sz="1400" b="1" i="1" dirty="0" smtClean="0">
                            <a:latin typeface="Cambria Math" charset="0"/>
                            <a:ea typeface="Cambria Math" charset="0"/>
                            <a:cs typeface="Cambria Math" charset="0"/>
                          </a:rPr>
                          <m:t>∗</m:t>
                        </m:r>
                        <m:r>
                          <a:rPr lang="de-DE" sz="1400" b="1" i="1" dirty="0" smtClean="0">
                            <a:latin typeface="Cambria Math" charset="0"/>
                            <a:ea typeface="Cambria Math" charset="0"/>
                            <a:cs typeface="Cambria Math" charset="0"/>
                          </a:rPr>
                          <m:t>𝒕</m:t>
                        </m:r>
                        <m:r>
                          <a:rPr lang="de-DE" sz="1400" b="1" i="1" dirty="0" smtClean="0">
                            <a:latin typeface="Cambria Math" charset="0"/>
                            <a:ea typeface="Cambria Math" charset="0"/>
                            <a:cs typeface="Cambria Math" charset="0"/>
                          </a:rPr>
                          <m:t>)</m:t>
                        </m:r>
                      </m:oMath>
                    </m:oMathPara>
                  </a14:m>
                  <a:endParaRPr lang="en-US" sz="1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5"/>
                  <a:stretch>
                    <a:fillRect b="-12000"/>
                  </a:stretch>
                </a:blipFill>
              </p:spPr>
              <p:txBody>
                <a:bodyPr/>
                <a:lstStyle/>
                <a:p>
                  <a:r>
                    <a:rPr lang="en-US">
                      <a:noFill/>
                    </a:rPr>
                    <a:t> </a:t>
                  </a:r>
                </a:p>
              </p:txBody>
            </p:sp>
          </mc:Fallback>
        </mc:AlternateContent>
      </p:gr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p:spPr>
      </p:pic>
    </p:spTree>
    <p:extLst>
      <p:ext uri="{BB962C8B-B14F-4D97-AF65-F5344CB8AC3E}">
        <p14:creationId xmlns:p14="http://schemas.microsoft.com/office/powerpoint/2010/main" val="1180219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465004"/>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169090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Stored samples do not directly yield useful features</a:t>
            </a:r>
            <a:endParaRPr lang="en-US" dirty="0"/>
          </a:p>
        </p:txBody>
      </p:sp>
      <p:grpSp>
        <p:nvGrpSpPr>
          <p:cNvPr id="17" name="Group 16"/>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More complex wave form</a:t>
              </a:r>
              <a:endParaRPr lang="en-US" sz="1400" b="1" dirty="0"/>
            </a:p>
          </p:txBody>
        </p:sp>
      </p:grpSp>
      <p:grpSp>
        <p:nvGrpSpPr>
          <p:cNvPr id="22" name="Group 21"/>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8 bits</a:t>
              </a:r>
              <a:r>
                <a:rPr lang="en-US" sz="1400" b="1" baseline="30000" dirty="0" smtClean="0"/>
                <a:t>1</a:t>
              </a:r>
              <a:endParaRPr lang="en-US" sz="1400" b="1" baseline="30000" dirty="0"/>
            </a:p>
          </p:txBody>
        </p:sp>
      </p:grpSp>
      <p:graphicFrame>
        <p:nvGraphicFramePr>
          <p:cNvPr id="10" name="Table 9"/>
          <p:cNvGraphicFramePr>
            <a:graphicFrameLocks noGrp="1"/>
          </p:cNvGraphicFramePr>
          <p:nvPr>
            <p:extLst>
              <p:ext uri="{D42A27DB-BD31-4B8C-83A1-F6EECF244321}">
                <p14:modId xmlns:p14="http://schemas.microsoft.com/office/powerpoint/2010/main" val="999463328"/>
              </p:ext>
            </p:extLst>
          </p:nvPr>
        </p:nvGraphicFramePr>
        <p:xfrm>
          <a:off x="5580112" y="2027818"/>
          <a:ext cx="2232248" cy="185420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hr-HR" sz="1400" b="0" dirty="0" smtClean="0">
                          <a:solidFill>
                            <a:schemeClr val="tx1"/>
                          </a:solidFill>
                        </a:rPr>
                        <a:t>4.627451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is-IS" sz="1400" b="0" dirty="0" smtClean="0">
                          <a:solidFill>
                            <a:schemeClr val="tx1"/>
                          </a:solidFill>
                        </a:rPr>
                        <a:t>4.215686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370840">
                <a:tc>
                  <a:txBody>
                    <a:bodyPr/>
                    <a:lstStyle/>
                    <a:p>
                      <a:r>
                        <a:rPr lang="hr-HR" sz="1400" b="0" dirty="0" smtClean="0">
                          <a:solidFill>
                            <a:schemeClr val="tx1"/>
                          </a:solidFill>
                        </a:rPr>
                        <a:t>7.098039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hr-HR" sz="1400" b="0" dirty="0" smtClean="0">
                          <a:solidFill>
                            <a:schemeClr val="tx1"/>
                          </a:solidFill>
                        </a:rPr>
                        <a:t>5.313725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3.941176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-5.666667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is-IS" sz="1400" b="0" dirty="0" smtClean="0">
                          <a:solidFill>
                            <a:schemeClr val="tx1"/>
                          </a:solidFill>
                        </a:rPr>
                        <a:t>…</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1" name="TextBox 10"/>
          <p:cNvSpPr txBox="1"/>
          <p:nvPr/>
        </p:nvSpPr>
        <p:spPr>
          <a:xfrm>
            <a:off x="5220072" y="3966477"/>
            <a:ext cx="3276364" cy="246221"/>
          </a:xfrm>
          <a:prstGeom prst="rect">
            <a:avLst/>
          </a:prstGeom>
          <a:noFill/>
        </p:spPr>
        <p:txBody>
          <a:bodyPr wrap="square" rtlCol="0">
            <a:spAutoFit/>
          </a:bodyPr>
          <a:lstStyle/>
          <a:p>
            <a:r>
              <a:rPr lang="en-US" sz="1000" dirty="0" smtClean="0"/>
              <a:t>1) Values on one of 256 points between -15 and +20</a:t>
            </a:r>
            <a:endParaRPr lang="en-US" sz="1000" dirty="0"/>
          </a:p>
        </p:txBody>
      </p:sp>
      <p:sp>
        <p:nvSpPr>
          <p:cNvPr id="27" name="Right Arrow 26"/>
          <p:cNvSpPr/>
          <p:nvPr/>
        </p:nvSpPr>
        <p:spPr>
          <a:xfrm>
            <a:off x="4248317" y="2769498"/>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4924336" y="4808532"/>
            <a:ext cx="658368" cy="658441"/>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2" name="TextBox 11"/>
          <p:cNvSpPr txBox="1"/>
          <p:nvPr/>
        </p:nvSpPr>
        <p:spPr>
          <a:xfrm>
            <a:off x="5691285" y="4337532"/>
            <a:ext cx="2520280" cy="1600438"/>
          </a:xfrm>
          <a:prstGeom prst="rect">
            <a:avLst/>
          </a:prstGeom>
          <a:noFill/>
        </p:spPr>
        <p:txBody>
          <a:bodyPr wrap="square" rtlCol="0">
            <a:spAutoFit/>
          </a:bodyPr>
          <a:lstStyle/>
          <a:p>
            <a:r>
              <a:rPr lang="en-US" sz="1400" dirty="0" smtClean="0"/>
              <a:t>What do these values tell us about the characteristics of the sound?</a:t>
            </a:r>
          </a:p>
          <a:p>
            <a:endParaRPr lang="en-US" sz="1400" dirty="0"/>
          </a:p>
          <a:p>
            <a:r>
              <a:rPr lang="en-US" sz="1400" b="1" dirty="0" smtClean="0"/>
              <a:t>Not much!</a:t>
            </a:r>
          </a:p>
          <a:p>
            <a:r>
              <a:rPr lang="en-US" sz="1400" b="1" dirty="0" smtClean="0"/>
              <a:t>We need information on concrete frequencies.</a:t>
            </a:r>
            <a:endParaRPr lang="en-US" sz="1400" b="1" dirty="0"/>
          </a:p>
        </p:txBody>
      </p:sp>
      <p:pic>
        <p:nvPicPr>
          <p:cNvPr id="38" name="Content Placeholder 37"/>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sp>
        <p:nvSpPr>
          <p:cNvPr id="37" name="Content Placeholder 36"/>
          <p:cNvSpPr>
            <a:spLocks noGrp="1"/>
          </p:cNvSpPr>
          <p:nvPr>
            <p:ph sz="quarter" idx="17"/>
          </p:nvPr>
        </p:nvSpPr>
        <p:spPr/>
        <p:txBody>
          <a:bodyPr/>
          <a:lstStyle/>
          <a:p>
            <a:endParaRPr lang="en-US"/>
          </a:p>
        </p:txBody>
      </p:sp>
    </p:spTree>
    <p:extLst>
      <p:ext uri="{BB962C8B-B14F-4D97-AF65-F5344CB8AC3E}">
        <p14:creationId xmlns:p14="http://schemas.microsoft.com/office/powerpoint/2010/main" val="204197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Sine and cosine curves can be combined to form every wave form</a:t>
            </a:r>
            <a:endParaRPr lang="en-US" dirty="0"/>
          </a:p>
        </p:txBody>
      </p:sp>
      <p:grpSp>
        <p:nvGrpSpPr>
          <p:cNvPr id="21" name="Group 20"/>
          <p:cNvGrpSpPr/>
          <p:nvPr/>
        </p:nvGrpSpPr>
        <p:grpSpPr>
          <a:xfrm>
            <a:off x="358775" y="1393031"/>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Complex wave form</a:t>
              </a:r>
              <a:endParaRPr lang="en-US" sz="1400" b="1" dirty="0"/>
            </a:p>
          </p:txBody>
        </p:sp>
      </p:grpSp>
      <p:grpSp>
        <p:nvGrpSpPr>
          <p:cNvPr id="31" name="Group 30"/>
          <p:cNvGrpSpPr/>
          <p:nvPr/>
        </p:nvGrpSpPr>
        <p:grpSpPr>
          <a:xfrm>
            <a:off x="4896036" y="1393030"/>
            <a:ext cx="3889189" cy="307777"/>
            <a:chOff x="358775" y="1609055"/>
            <a:chExt cx="3889189" cy="307777"/>
          </a:xfrm>
        </p:grpSpPr>
        <p:cxnSp>
          <p:nvCxnSpPr>
            <p:cNvPr id="32" name="Straight Connector 3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8775" y="1609055"/>
              <a:ext cx="3889189" cy="307777"/>
            </a:xfrm>
            <a:prstGeom prst="rect">
              <a:avLst/>
            </a:prstGeom>
            <a:noFill/>
          </p:spPr>
          <p:txBody>
            <a:bodyPr wrap="square" rtlCol="0">
              <a:spAutoFit/>
            </a:bodyPr>
            <a:lstStyle/>
            <a:p>
              <a:pPr algn="ctr"/>
              <a:r>
                <a:rPr lang="en-US" sz="1400" b="1" dirty="0" smtClean="0"/>
                <a:t>Components of the wave form</a:t>
              </a:r>
              <a:endParaRPr lang="en-US" sz="1400" b="1" dirty="0"/>
            </a:p>
          </p:txBody>
        </p:sp>
      </p:grpSp>
      <p:sp>
        <p:nvSpPr>
          <p:cNvPr id="34" name="Content Placeholder 1"/>
          <p:cNvSpPr>
            <a:spLocks noGrp="1"/>
          </p:cNvSpPr>
          <p:nvPr>
            <p:ph sz="quarter" idx="17"/>
          </p:nvPr>
        </p:nvSpPr>
        <p:spPr>
          <a:xfrm>
            <a:off x="377825" y="5831815"/>
            <a:ext cx="8353600" cy="264185"/>
          </a:xfrm>
        </p:spPr>
        <p:txBody>
          <a:bodyPr/>
          <a:lstStyle/>
          <a:p>
            <a:r>
              <a:rPr lang="en-US" dirty="0" smtClean="0"/>
              <a:t>Source: cf. James (2011)</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37" name="Rectangle 3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ieren 6"/>
          <p:cNvGrpSpPr/>
          <p:nvPr/>
        </p:nvGrpSpPr>
        <p:grpSpPr>
          <a:xfrm>
            <a:off x="359532" y="5301208"/>
            <a:ext cx="495093" cy="495148"/>
            <a:chOff x="4791456" y="4160520"/>
            <a:chExt cx="658368" cy="658441"/>
          </a:xfrm>
        </p:grpSpPr>
        <p:sp>
          <p:nvSpPr>
            <p:cNvPr id="3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mc:AlternateContent xmlns:mc="http://schemas.openxmlformats.org/markup-compatibility/2006" xmlns:a14="http://schemas.microsoft.com/office/drawing/2010/main">
        <mc:Choice Requires="a14">
          <p:sp>
            <p:nvSpPr>
              <p:cNvPr id="41" name="TextBox 40"/>
              <p:cNvSpPr txBox="1"/>
              <p:nvPr/>
            </p:nvSpPr>
            <p:spPr>
              <a:xfrm>
                <a:off x="935596" y="5292000"/>
                <a:ext cx="7849628" cy="552652"/>
              </a:xfrm>
              <a:prstGeom prst="rect">
                <a:avLst/>
              </a:prstGeom>
              <a:noFill/>
            </p:spPr>
            <p:txBody>
              <a:bodyPr wrap="square" rtlCol="0">
                <a:spAutoFit/>
              </a:bodyPr>
              <a:lstStyle/>
              <a:p>
                <a:r>
                  <a:rPr lang="en-US" sz="1400" dirty="0" smtClean="0"/>
                  <a:t>Periodic waves follow the equation </a:t>
                </a:r>
                <a14:m>
                  <m:oMath xmlns:m="http://schemas.openxmlformats.org/officeDocument/2006/math">
                    <m:r>
                      <a:rPr lang="de-DE" sz="1400" b="0" i="1" smtClean="0">
                        <a:latin typeface="Cambria Math" charset="0"/>
                      </a:rPr>
                      <m:t>𝑓</m:t>
                    </m:r>
                    <m:d>
                      <m:dPr>
                        <m:ctrlPr>
                          <a:rPr lang="de-DE" sz="1400" b="0" i="1" smtClean="0">
                            <a:latin typeface="Cambria Math" charset="0"/>
                          </a:rPr>
                        </m:ctrlPr>
                      </m:dPr>
                      <m:e>
                        <m:r>
                          <a:rPr lang="de-DE" sz="1400" b="0" i="1" smtClean="0">
                            <a:latin typeface="Cambria Math" charset="0"/>
                          </a:rPr>
                          <m:t>𝑡</m:t>
                        </m:r>
                      </m:e>
                    </m:d>
                    <m:r>
                      <a:rPr lang="de-DE" sz="1400" b="0" i="1" smtClean="0">
                        <a:latin typeface="Cambria Math" charset="0"/>
                      </a:rPr>
                      <m:t>=</m:t>
                    </m:r>
                    <m:nary>
                      <m:naryPr>
                        <m:chr m:val="∑"/>
                        <m:supHide m:val="on"/>
                        <m:ctrlPr>
                          <a:rPr lang="de-DE" sz="1400" b="0" i="1" smtClean="0">
                            <a:latin typeface="Cambria Math" charset="0"/>
                          </a:rPr>
                        </m:ctrlPr>
                      </m:naryPr>
                      <m:sub>
                        <m:r>
                          <m:rPr>
                            <m:brk m:alnAt="7"/>
                          </m:rPr>
                          <a:rPr lang="de-DE" sz="1400" b="0" i="1" smtClean="0">
                            <a:latin typeface="Cambria Math" charset="0"/>
                          </a:rPr>
                          <m:t>𝑛</m:t>
                        </m:r>
                        <m:r>
                          <a:rPr lang="de-DE" sz="1400" b="0" i="1" smtClean="0">
                            <a:latin typeface="Cambria Math" charset="0"/>
                            <a:ea typeface="Cambria Math" charset="0"/>
                            <a:cs typeface="Cambria Math" charset="0"/>
                          </a:rPr>
                          <m:t>∈[0,∞[</m:t>
                        </m:r>
                      </m:sub>
                      <m:sup/>
                      <m:e>
                        <m:sSub>
                          <m:sSubPr>
                            <m:ctrlPr>
                              <a:rPr lang="de-DE" sz="1400" b="0" i="1" smtClean="0">
                                <a:latin typeface="Cambria Math" charset="0"/>
                              </a:rPr>
                            </m:ctrlPr>
                          </m:sSubPr>
                          <m:e>
                            <m:r>
                              <a:rPr lang="de-DE" sz="1400" b="0" i="1" smtClean="0">
                                <a:latin typeface="Cambria Math" charset="0"/>
                              </a:rPr>
                              <m:t>𝑎</m:t>
                            </m:r>
                          </m:e>
                          <m:sub>
                            <m:r>
                              <a:rPr lang="de-DE" sz="1400" b="0" i="1" smtClean="0">
                                <a:latin typeface="Cambria Math" charset="0"/>
                              </a:rPr>
                              <m:t>𝑛</m:t>
                            </m:r>
                          </m:sub>
                        </m:sSub>
                        <m:r>
                          <a:rPr lang="de-DE" sz="1400" b="0" i="1" smtClean="0">
                            <a:latin typeface="Cambria Math" charset="0"/>
                          </a:rPr>
                          <m:t>∗</m:t>
                        </m:r>
                        <m:func>
                          <m:funcPr>
                            <m:ctrlPr>
                              <a:rPr lang="de-DE" sz="1400" b="0" i="1" smtClean="0">
                                <a:latin typeface="Cambria Math" charset="0"/>
                              </a:rPr>
                            </m:ctrlPr>
                          </m:funcPr>
                          <m:fName>
                            <m:r>
                              <m:rPr>
                                <m:sty m:val="p"/>
                              </m:rPr>
                              <a:rPr lang="de-DE" sz="1400" b="0" i="0" smtClean="0">
                                <a:latin typeface="Cambria Math" charset="0"/>
                              </a:rPr>
                              <m:t>sin</m:t>
                            </m:r>
                          </m:fName>
                          <m:e>
                            <m:d>
                              <m:dPr>
                                <m:ctrlPr>
                                  <a:rPr lang="de-DE" sz="1400" b="0" i="1" smtClean="0">
                                    <a:latin typeface="Cambria Math" charset="0"/>
                                  </a:rPr>
                                </m:ctrlPr>
                              </m:dPr>
                              <m:e>
                                <m:r>
                                  <a:rPr lang="de-DE" sz="1400" b="0" i="1" smtClean="0">
                                    <a:latin typeface="Cambria Math" charset="0"/>
                                  </a:rPr>
                                  <m:t>2∗</m:t>
                                </m:r>
                                <m:r>
                                  <a:rPr lang="de-DE" sz="1400" b="0" i="1" smtClean="0">
                                    <a:latin typeface="Cambria Math" charset="0"/>
                                    <a:ea typeface="Cambria Math" charset="0"/>
                                    <a:cs typeface="Cambria Math" charset="0"/>
                                  </a:rPr>
                                  <m:t>𝜋</m:t>
                                </m:r>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𝑣</m:t>
                                    </m:r>
                                  </m:e>
                                  <m:sub>
                                    <m:r>
                                      <a:rPr lang="de-DE" sz="1400" b="0" i="1" smtClean="0">
                                        <a:latin typeface="Cambria Math" charset="0"/>
                                        <a:ea typeface="Cambria Math" charset="0"/>
                                        <a:cs typeface="Cambria Math" charset="0"/>
                                      </a:rPr>
                                      <m:t>0</m:t>
                                    </m:r>
                                  </m:sub>
                                </m:sSub>
                                <m:r>
                                  <a:rPr lang="de-DE" sz="1400" b="0" i="1" smtClean="0">
                                    <a:latin typeface="Cambria Math" charset="0"/>
                                    <a:ea typeface="Cambria Math" charset="0"/>
                                    <a:cs typeface="Cambria Math" charset="0"/>
                                  </a:rPr>
                                  <m:t>∗</m:t>
                                </m:r>
                                <m:r>
                                  <a:rPr lang="de-DE" sz="1400" b="0" i="1" smtClean="0">
                                    <a:latin typeface="Cambria Math" charset="0"/>
                                    <a:ea typeface="Cambria Math" charset="0"/>
                                    <a:cs typeface="Cambria Math" charset="0"/>
                                  </a:rPr>
                                  <m:t>𝑡</m:t>
                                </m:r>
                              </m:e>
                            </m:d>
                          </m:e>
                        </m:func>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𝑏</m:t>
                            </m:r>
                          </m:e>
                          <m:sub>
                            <m:r>
                              <a:rPr lang="de-DE" sz="1400" b="0" i="1" smtClean="0">
                                <a:latin typeface="Cambria Math" charset="0"/>
                                <a:ea typeface="Cambria Math" charset="0"/>
                                <a:cs typeface="Cambria Math" charset="0"/>
                              </a:rPr>
                              <m:t>𝑛</m:t>
                            </m:r>
                          </m:sub>
                        </m:sSub>
                        <m:r>
                          <a:rPr lang="de-DE" sz="1400" b="0" i="1" smtClean="0">
                            <a:latin typeface="Cambria Math" charset="0"/>
                            <a:ea typeface="Cambria Math" charset="0"/>
                            <a:cs typeface="Cambria Math" charset="0"/>
                          </a:rPr>
                          <m:t>∗</m:t>
                        </m:r>
                        <m:func>
                          <m:funcPr>
                            <m:ctrlPr>
                              <a:rPr lang="de-DE" sz="1400" b="0" i="1" smtClean="0">
                                <a:latin typeface="Cambria Math" charset="0"/>
                                <a:ea typeface="Cambria Math" charset="0"/>
                                <a:cs typeface="Cambria Math" charset="0"/>
                              </a:rPr>
                            </m:ctrlPr>
                          </m:funcPr>
                          <m:fName>
                            <m:r>
                              <m:rPr>
                                <m:sty m:val="p"/>
                              </m:rPr>
                              <a:rPr lang="de-DE" sz="1400" b="0" i="0" smtClean="0">
                                <a:latin typeface="Cambria Math" charset="0"/>
                                <a:ea typeface="Cambria Math" charset="0"/>
                                <a:cs typeface="Cambria Math" charset="0"/>
                              </a:rPr>
                              <m:t>cos</m:t>
                            </m:r>
                          </m:fName>
                          <m:e>
                            <m:r>
                              <a:rPr lang="de-DE" sz="1400" i="1">
                                <a:latin typeface="Cambria Math" charset="0"/>
                                <a:ea typeface="Cambria Math" charset="0"/>
                                <a:cs typeface="Cambria Math" charset="0"/>
                              </a:rPr>
                              <m:t>(2∗</m:t>
                            </m:r>
                            <m:r>
                              <a:rPr lang="de-DE" sz="1400" i="1">
                                <a:latin typeface="Cambria Math" charset="0"/>
                                <a:ea typeface="Cambria Math" charset="0"/>
                                <a:cs typeface="Cambria Math" charset="0"/>
                              </a:rPr>
                              <m:t>𝜋</m:t>
                            </m:r>
                            <m:r>
                              <a:rPr lang="de-DE" sz="1400" i="1">
                                <a:latin typeface="Cambria Math" charset="0"/>
                                <a:ea typeface="Cambria Math" charset="0"/>
                                <a:cs typeface="Cambria Math" charset="0"/>
                              </a:rPr>
                              <m:t>∗</m:t>
                            </m:r>
                            <m:sSub>
                              <m:sSubPr>
                                <m:ctrlPr>
                                  <a:rPr lang="de-DE" sz="1400" i="1">
                                    <a:latin typeface="Cambria Math" charset="0"/>
                                    <a:ea typeface="Cambria Math" charset="0"/>
                                    <a:cs typeface="Cambria Math" charset="0"/>
                                  </a:rPr>
                                </m:ctrlPr>
                              </m:sSubPr>
                              <m:e>
                                <m:r>
                                  <a:rPr lang="de-DE" sz="1400" i="1">
                                    <a:latin typeface="Cambria Math" charset="0"/>
                                    <a:ea typeface="Cambria Math" charset="0"/>
                                    <a:cs typeface="Cambria Math" charset="0"/>
                                  </a:rPr>
                                  <m:t>𝑣</m:t>
                                </m:r>
                              </m:e>
                              <m:sub>
                                <m:r>
                                  <a:rPr lang="de-DE" sz="1400" i="1">
                                    <a:latin typeface="Cambria Math" charset="0"/>
                                    <a:ea typeface="Cambria Math" charset="0"/>
                                    <a:cs typeface="Cambria Math" charset="0"/>
                                  </a:rPr>
                                  <m:t>𝑜</m:t>
                                </m:r>
                              </m:sub>
                            </m:sSub>
                            <m:r>
                              <a:rPr lang="de-DE" sz="1400" i="1">
                                <a:latin typeface="Cambria Math" charset="0"/>
                                <a:ea typeface="Cambria Math" charset="0"/>
                                <a:cs typeface="Cambria Math" charset="0"/>
                              </a:rPr>
                              <m:t>∗</m:t>
                            </m:r>
                            <m:r>
                              <a:rPr lang="de-DE" sz="1400" i="1">
                                <a:latin typeface="Cambria Math" charset="0"/>
                                <a:ea typeface="Cambria Math" charset="0"/>
                                <a:cs typeface="Cambria Math" charset="0"/>
                              </a:rPr>
                              <m:t>𝑡</m:t>
                            </m:r>
                            <m:r>
                              <a:rPr lang="de-DE" sz="1400" i="1">
                                <a:latin typeface="Cambria Math" charset="0"/>
                                <a:ea typeface="Cambria Math" charset="0"/>
                                <a:cs typeface="Cambria Math" charset="0"/>
                              </a:rPr>
                              <m:t>)</m:t>
                            </m:r>
                          </m:e>
                        </m:func>
                      </m:e>
                    </m:nary>
                  </m:oMath>
                </a14:m>
                <a:r>
                  <a:rPr lang="en-US" sz="1400" dirty="0" smtClean="0"/>
                  <a:t>, where </a:t>
                </a:r>
                <a14:m>
                  <m:oMath xmlns:m="http://schemas.openxmlformats.org/officeDocument/2006/math">
                    <m:sSub>
                      <m:sSubPr>
                        <m:ctrlPr>
                          <a:rPr lang="de-DE" sz="1400" b="0" i="1" smtClean="0">
                            <a:latin typeface="Cambria Math" charset="0"/>
                          </a:rPr>
                        </m:ctrlPr>
                      </m:sSubPr>
                      <m:e>
                        <m:r>
                          <a:rPr lang="de-DE" sz="1400" b="0" i="1" smtClean="0">
                            <a:latin typeface="Cambria Math" charset="0"/>
                          </a:rPr>
                          <m:t>𝑣</m:t>
                        </m:r>
                      </m:e>
                      <m:sub>
                        <m:r>
                          <a:rPr lang="de-DE" sz="1400" b="0" i="1" smtClean="0">
                            <a:latin typeface="Cambria Math" charset="0"/>
                          </a:rPr>
                          <m:t>𝑜</m:t>
                        </m:r>
                      </m:sub>
                    </m:sSub>
                  </m:oMath>
                </a14:m>
                <a:r>
                  <a:rPr lang="en-US" sz="1400" dirty="0" smtClean="0"/>
                  <a:t> is the fundamental frequency (Fourier theorem). </a:t>
                </a:r>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35596" y="5292000"/>
                <a:ext cx="7849628" cy="552652"/>
              </a:xfrm>
              <a:prstGeom prst="rect">
                <a:avLst/>
              </a:prstGeom>
              <a:blipFill rotWithShape="0">
                <a:blip r:embed="rId5"/>
                <a:stretch>
                  <a:fillRect l="-2096" t="-58242" b="-94505"/>
                </a:stretch>
              </a:blipFill>
            </p:spPr>
            <p:txBody>
              <a:bodyPr/>
              <a:lstStyle/>
              <a:p>
                <a:r>
                  <a:rPr lang="en-US">
                    <a:noFill/>
                  </a:rPr>
                  <a:t> </a:t>
                </a:r>
              </a:p>
            </p:txBody>
          </p:sp>
        </mc:Fallback>
      </mc:AlternateContent>
    </p:spTree>
    <p:extLst>
      <p:ext uri="{BB962C8B-B14F-4D97-AF65-F5344CB8AC3E}">
        <p14:creationId xmlns:p14="http://schemas.microsoft.com/office/powerpoint/2010/main" val="1362010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solidFill>
                  <a:schemeClr val="bg1"/>
                </a:solidFill>
              </a:rPr>
              <a:t>1</a:t>
            </a:r>
            <a:endParaRPr lang="en-US" sz="320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816436"/>
            <a:ext cx="2160000" cy="216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99967"/>
            <a:ext cx="2160000" cy="2160000"/>
          </a:xfrm>
          <a:prstGeom prst="rect">
            <a:avLst/>
          </a:prstGeom>
        </p:spPr>
      </p:pic>
      <p:sp>
        <p:nvSpPr>
          <p:cNvPr id="11" name="Rectangle 10"/>
          <p:cNvSpPr/>
          <p:nvPr/>
        </p:nvSpPr>
        <p:spPr>
          <a:xfrm>
            <a:off x="5954652" y="1499967"/>
            <a:ext cx="885600" cy="201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uppieren 90"/>
          <p:cNvGrpSpPr/>
          <p:nvPr/>
        </p:nvGrpSpPr>
        <p:grpSpPr>
          <a:xfrm>
            <a:off x="6158166" y="3319562"/>
            <a:ext cx="718089" cy="525069"/>
            <a:chOff x="4092723" y="2996952"/>
            <a:chExt cx="933818" cy="810774"/>
          </a:xfrm>
        </p:grpSpPr>
        <p:pic>
          <p:nvPicPr>
            <p:cNvPr id="35" name="Grafik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23" y="2996952"/>
              <a:ext cx="933818" cy="810774"/>
            </a:xfrm>
            <a:prstGeom prst="rect">
              <a:avLst/>
            </a:prstGeom>
          </p:spPr>
        </p:pic>
        <p:sp>
          <p:nvSpPr>
            <p:cNvPr id="36" name="Ellipse 92"/>
            <p:cNvSpPr/>
            <p:nvPr/>
          </p:nvSpPr>
          <p:spPr>
            <a:xfrm>
              <a:off x="4141349" y="3027614"/>
              <a:ext cx="457200" cy="4754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a:stCxn id="36" idx="3"/>
          </p:cNvCxnSpPr>
          <p:nvPr/>
        </p:nvCxnSpPr>
        <p:spPr>
          <a:xfrm flipH="1">
            <a:off x="5954652" y="3602256"/>
            <a:ext cx="292394" cy="24237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5"/>
          </p:cNvCxnSpPr>
          <p:nvPr/>
        </p:nvCxnSpPr>
        <p:spPr>
          <a:xfrm>
            <a:off x="6495650" y="3602256"/>
            <a:ext cx="1268729" cy="26223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74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169551"/>
          </a:xfrm>
          <a:prstGeom prst="rect">
            <a:avLst/>
          </a:prstGeom>
          <a:noFill/>
        </p:spPr>
        <p:txBody>
          <a:bodyPr wrap="square" rtlCol="0">
            <a:spAutoFit/>
          </a:bodyPr>
          <a:lstStyle/>
          <a:p>
            <a:r>
              <a:rPr lang="en-US" sz="1400" dirty="0" smtClean="0"/>
              <a:t>Problem: If we pick 8 samples, we can classify the frequencies better; but we treat all samples as occurring in one point in time and lose time-dependent information</a:t>
            </a:r>
            <a:endParaRPr lang="en-US" sz="1400" dirty="0"/>
          </a:p>
        </p:txBody>
      </p:sp>
    </p:spTree>
    <p:extLst>
      <p:ext uri="{BB962C8B-B14F-4D97-AF65-F5344CB8AC3E}">
        <p14:creationId xmlns:p14="http://schemas.microsoft.com/office/powerpoint/2010/main" val="902269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2">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384995"/>
          </a:xfrm>
          <a:prstGeom prst="rect">
            <a:avLst/>
          </a:prstGeom>
          <a:noFill/>
        </p:spPr>
        <p:txBody>
          <a:bodyPr wrap="square" rtlCol="0">
            <a:spAutoFit/>
          </a:bodyPr>
          <a:lstStyle/>
          <a:p>
            <a:r>
              <a:rPr lang="en-US" sz="1400" dirty="0" smtClean="0"/>
              <a:t>Problem: If we pick 4 samples, we can differentiate between what happens in the first half and the second half of the second; but distinguishing frequencies becomes harder</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spTree>
    <p:extLst>
      <p:ext uri="{BB962C8B-B14F-4D97-AF65-F5344CB8AC3E}">
        <p14:creationId xmlns:p14="http://schemas.microsoft.com/office/powerpoint/2010/main" val="438630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2"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a:t>
            </a:r>
            <a:r>
              <a:rPr lang="en-US" dirty="0" err="1" smtClean="0"/>
              <a:t>categoricals</a:t>
            </a:r>
            <a:r>
              <a:rPr lang="en-US" dirty="0" smtClean="0"/>
              <a:t> update</a:t>
            </a:r>
            <a:endParaRPr lang="en-US" dirty="0"/>
          </a:p>
        </p:txBody>
      </p:sp>
      <p:graphicFrame>
        <p:nvGraphicFramePr>
          <p:cNvPr id="5" name="Content Placeholder 4"/>
          <p:cNvGraphicFramePr>
            <a:graphicFrameLocks noGrp="1"/>
          </p:cNvGraphicFramePr>
          <p:nvPr>
            <p:ph sz="quarter" idx="17"/>
            <p:extLst>
              <p:ext uri="{D42A27DB-BD31-4B8C-83A1-F6EECF244321}">
                <p14:modId xmlns:p14="http://schemas.microsoft.com/office/powerpoint/2010/main" val="1518226827"/>
              </p:ext>
            </p:extLst>
          </p:nvPr>
        </p:nvGraphicFramePr>
        <p:xfrm>
          <a:off x="617695" y="2008585"/>
          <a:ext cx="7835585" cy="36222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004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sp>
        <p:nvSpPr>
          <p:cNvPr id="14" name="Oval 37"/>
          <p:cNvSpPr>
            <a:spLocks noChangeAspect="1"/>
          </p:cNvSpPr>
          <p:nvPr/>
        </p:nvSpPr>
        <p:spPr>
          <a:xfrm>
            <a:off x="503548" y="3628101"/>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3</a:t>
            </a:r>
            <a:endParaRPr lang="en-US" sz="3200" dirty="0">
              <a:solidFill>
                <a:schemeClr val="bg1"/>
              </a:solidFill>
            </a:endParaRPr>
          </a:p>
        </p:txBody>
      </p:sp>
      <p:sp>
        <p:nvSpPr>
          <p:cNvPr id="16" name="TextBox 15"/>
          <p:cNvSpPr txBox="1"/>
          <p:nvPr/>
        </p:nvSpPr>
        <p:spPr>
          <a:xfrm>
            <a:off x="1144541" y="3697868"/>
            <a:ext cx="3410084" cy="523220"/>
          </a:xfrm>
          <a:prstGeom prst="rect">
            <a:avLst/>
          </a:prstGeom>
          <a:noFill/>
        </p:spPr>
        <p:txBody>
          <a:bodyPr wrap="square" rtlCol="0">
            <a:spAutoFit/>
          </a:bodyPr>
          <a:lstStyle/>
          <a:p>
            <a:r>
              <a:rPr lang="en-US" sz="1400" dirty="0" smtClean="0"/>
              <a:t>Calculate </a:t>
            </a:r>
            <a:r>
              <a:rPr lang="en-US" sz="1400" smtClean="0"/>
              <a:t>the frequencies for every frequency band</a:t>
            </a:r>
            <a:endParaRPr lang="en-US" sz="14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787129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(8 samples)</a:t>
            </a:r>
            <a:endParaRPr lang="en-US" dirty="0"/>
          </a:p>
        </p:txBody>
      </p:sp>
      <p:sp>
        <p:nvSpPr>
          <p:cNvPr id="34"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0" name="Oval 9"/>
          <p:cNvSpPr/>
          <p:nvPr/>
        </p:nvSpPr>
        <p:spPr>
          <a:xfrm>
            <a:off x="5292080" y="4401107"/>
            <a:ext cx="324036" cy="79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96036" y="5192575"/>
            <a:ext cx="1188132" cy="307777"/>
          </a:xfrm>
          <a:prstGeom prst="rect">
            <a:avLst/>
          </a:prstGeom>
          <a:noFill/>
        </p:spPr>
        <p:txBody>
          <a:bodyPr wrap="square" rtlCol="0">
            <a:spAutoFit/>
          </a:bodyPr>
          <a:lstStyle/>
          <a:p>
            <a:r>
              <a:rPr lang="en-US" sz="1400" smtClean="0"/>
              <a:t>DC offset</a:t>
            </a:r>
            <a:endParaRPr lang="en-US" sz="1400"/>
          </a:p>
        </p:txBody>
      </p:sp>
      <p:sp>
        <p:nvSpPr>
          <p:cNvPr id="24" name="TextBox 23"/>
          <p:cNvSpPr txBox="1"/>
          <p:nvPr/>
        </p:nvSpPr>
        <p:spPr>
          <a:xfrm>
            <a:off x="6876254" y="2024844"/>
            <a:ext cx="1296145" cy="307777"/>
          </a:xfrm>
          <a:prstGeom prst="rect">
            <a:avLst/>
          </a:prstGeom>
          <a:noFill/>
        </p:spPr>
        <p:txBody>
          <a:bodyPr wrap="square" rtlCol="0">
            <a:spAutoFit/>
          </a:bodyPr>
          <a:lstStyle/>
          <a:p>
            <a:r>
              <a:rPr lang="en-US" sz="1400" dirty="0" smtClean="0"/>
              <a:t>Why so high?</a:t>
            </a:r>
            <a:endParaRPr lang="en-US" sz="1400" dirty="0"/>
          </a:p>
        </p:txBody>
      </p:sp>
      <p:sp>
        <p:nvSpPr>
          <p:cNvPr id="25" name="Oval 24"/>
          <p:cNvSpPr/>
          <p:nvPr/>
        </p:nvSpPr>
        <p:spPr>
          <a:xfrm>
            <a:off x="7308304" y="2332258"/>
            <a:ext cx="324036" cy="286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Tree>
    <p:extLst>
      <p:ext uri="{BB962C8B-B14F-4D97-AF65-F5344CB8AC3E}">
        <p14:creationId xmlns:p14="http://schemas.microsoft.com/office/powerpoint/2010/main" val="1694434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(16 samples)</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7"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4" name="Oval 23"/>
          <p:cNvSpPr/>
          <p:nvPr/>
        </p:nvSpPr>
        <p:spPr>
          <a:xfrm>
            <a:off x="7308304" y="3681028"/>
            <a:ext cx="324036" cy="1511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76254" y="3265239"/>
            <a:ext cx="1296145" cy="307777"/>
          </a:xfrm>
          <a:prstGeom prst="rect">
            <a:avLst/>
          </a:prstGeom>
          <a:noFill/>
        </p:spPr>
        <p:txBody>
          <a:bodyPr wrap="square" rtlCol="0">
            <a:spAutoFit/>
          </a:bodyPr>
          <a:lstStyle/>
          <a:p>
            <a:r>
              <a:rPr lang="en-US" sz="1400" dirty="0" smtClean="0"/>
              <a:t>Much better</a:t>
            </a:r>
            <a:endParaRPr lang="en-US" sz="1400" dirty="0"/>
          </a:p>
        </p:txBody>
      </p:sp>
    </p:spTree>
    <p:extLst>
      <p:ext uri="{BB962C8B-B14F-4D97-AF65-F5344CB8AC3E}">
        <p14:creationId xmlns:p14="http://schemas.microsoft.com/office/powerpoint/2010/main" val="488817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Audio processing always involves noise</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Sound wave with heavy noise</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0" name="Rectangle 29"/>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6"/>
          <p:cNvGrpSpPr/>
          <p:nvPr/>
        </p:nvGrpSpPr>
        <p:grpSpPr>
          <a:xfrm>
            <a:off x="359532" y="5301208"/>
            <a:ext cx="495093" cy="495148"/>
            <a:chOff x="4791456" y="4160520"/>
            <a:chExt cx="658368" cy="658441"/>
          </a:xfrm>
        </p:grpSpPr>
        <p:sp>
          <p:nvSpPr>
            <p:cNvPr id="32"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34" name="TextBox 33"/>
          <p:cNvSpPr txBox="1"/>
          <p:nvPr/>
        </p:nvSpPr>
        <p:spPr>
          <a:xfrm>
            <a:off x="935596" y="5292000"/>
            <a:ext cx="7849628" cy="523220"/>
          </a:xfrm>
          <a:prstGeom prst="rect">
            <a:avLst/>
          </a:prstGeom>
          <a:noFill/>
        </p:spPr>
        <p:txBody>
          <a:bodyPr wrap="square" rtlCol="0">
            <a:spAutoFit/>
          </a:bodyPr>
          <a:lstStyle/>
          <a:p>
            <a:r>
              <a:rPr lang="de-DE" sz="1400" dirty="0" smtClean="0"/>
              <a:t>FFT </a:t>
            </a:r>
            <a:r>
              <a:rPr lang="de-DE" sz="1400" dirty="0" err="1" smtClean="0"/>
              <a:t>analysis</a:t>
            </a:r>
            <a:r>
              <a:rPr lang="de-DE" sz="1400" dirty="0" smtClean="0"/>
              <a:t> </a:t>
            </a:r>
            <a:r>
              <a:rPr lang="de-DE" sz="1400" dirty="0" err="1" smtClean="0"/>
              <a:t>reveals</a:t>
            </a:r>
            <a:r>
              <a:rPr lang="de-DE" sz="1400" dirty="0" smtClean="0"/>
              <a:t> a </a:t>
            </a:r>
            <a:r>
              <a:rPr lang="de-DE" sz="1400" dirty="0" err="1" smtClean="0"/>
              <a:t>hidden</a:t>
            </a:r>
            <a:r>
              <a:rPr lang="de-DE" sz="1400" dirty="0" smtClean="0"/>
              <a:t> </a:t>
            </a:r>
            <a:r>
              <a:rPr lang="de-DE" sz="1400" dirty="0" err="1" smtClean="0"/>
              <a:t>harmonic</a:t>
            </a:r>
            <a:r>
              <a:rPr lang="de-DE" sz="1400" dirty="0" smtClean="0"/>
              <a:t> at 3Hz. This </a:t>
            </a:r>
            <a:r>
              <a:rPr lang="de-DE" sz="1400" dirty="0" err="1" smtClean="0"/>
              <a:t>can</a:t>
            </a:r>
            <a:r>
              <a:rPr lang="de-DE" sz="1400" dirty="0" smtClean="0"/>
              <a:t> </a:t>
            </a:r>
            <a:r>
              <a:rPr lang="de-DE" sz="1400" dirty="0" err="1" smtClean="0"/>
              <a:t>be</a:t>
            </a:r>
            <a:r>
              <a:rPr lang="de-DE" sz="1400" dirty="0" smtClean="0"/>
              <a:t> </a:t>
            </a:r>
            <a:r>
              <a:rPr lang="de-DE" sz="1400" dirty="0" err="1" smtClean="0"/>
              <a:t>used</a:t>
            </a:r>
            <a:r>
              <a:rPr lang="de-DE" sz="1400" dirty="0" smtClean="0"/>
              <a:t> </a:t>
            </a:r>
            <a:r>
              <a:rPr lang="de-DE" sz="1400" dirty="0" err="1" smtClean="0"/>
              <a:t>to</a:t>
            </a:r>
            <a:r>
              <a:rPr lang="de-DE" sz="1400" dirty="0" smtClean="0"/>
              <a:t> e.g. </a:t>
            </a:r>
            <a:r>
              <a:rPr lang="de-DE" sz="1400" dirty="0" err="1" smtClean="0"/>
              <a:t>identify</a:t>
            </a:r>
            <a:r>
              <a:rPr lang="de-DE" sz="1400" dirty="0" smtClean="0"/>
              <a:t> </a:t>
            </a:r>
            <a:r>
              <a:rPr lang="de-DE" sz="1400" dirty="0" err="1" smtClean="0"/>
              <a:t>the</a:t>
            </a:r>
            <a:r>
              <a:rPr lang="de-DE" sz="1400" dirty="0" smtClean="0"/>
              <a:t> </a:t>
            </a:r>
            <a:r>
              <a:rPr lang="de-DE" sz="1400" dirty="0" err="1" smtClean="0"/>
              <a:t>source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sound</a:t>
            </a:r>
            <a:r>
              <a:rPr lang="de-DE" sz="1400" dirty="0" smtClean="0"/>
              <a:t>. </a:t>
            </a:r>
            <a:endParaRPr lang="en-US" sz="1400" dirty="0"/>
          </a:p>
        </p:txBody>
      </p:sp>
      <p:sp>
        <p:nvSpPr>
          <p:cNvPr id="35" name="Oval 34"/>
          <p:cNvSpPr/>
          <p:nvPr/>
        </p:nvSpPr>
        <p:spPr>
          <a:xfrm>
            <a:off x="5364088"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74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Trends from audio signals should be removed</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Same sound wave with a trend</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21" name="Rectangle 2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uppieren 6"/>
          <p:cNvGrpSpPr/>
          <p:nvPr/>
        </p:nvGrpSpPr>
        <p:grpSpPr>
          <a:xfrm>
            <a:off x="359532" y="5301208"/>
            <a:ext cx="495093" cy="495148"/>
            <a:chOff x="4791456" y="4160520"/>
            <a:chExt cx="658368" cy="658441"/>
          </a:xfrm>
        </p:grpSpPr>
        <p:sp>
          <p:nvSpPr>
            <p:cNvPr id="2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5" name="TextBox 24"/>
          <p:cNvSpPr txBox="1"/>
          <p:nvPr/>
        </p:nvSpPr>
        <p:spPr>
          <a:xfrm>
            <a:off x="935596" y="5389475"/>
            <a:ext cx="7849628" cy="307777"/>
          </a:xfrm>
          <a:prstGeom prst="rect">
            <a:avLst/>
          </a:prstGeom>
          <a:noFill/>
        </p:spPr>
        <p:txBody>
          <a:bodyPr wrap="square" rtlCol="0">
            <a:spAutoFit/>
          </a:bodyPr>
          <a:lstStyle/>
          <a:p>
            <a:r>
              <a:rPr lang="de-DE" sz="1400" dirty="0" smtClean="0"/>
              <a:t>Trends </a:t>
            </a:r>
            <a:r>
              <a:rPr lang="de-DE" sz="1400" dirty="0" err="1" smtClean="0"/>
              <a:t>exaggerate</a:t>
            </a:r>
            <a:r>
              <a:rPr lang="de-DE" sz="1400" dirty="0" smtClean="0"/>
              <a:t> </a:t>
            </a:r>
            <a:r>
              <a:rPr lang="de-DE" sz="1400" dirty="0" err="1" smtClean="0"/>
              <a:t>the</a:t>
            </a:r>
            <a:r>
              <a:rPr lang="de-DE" sz="1400" dirty="0" smtClean="0"/>
              <a:t> </a:t>
            </a:r>
            <a:r>
              <a:rPr lang="de-DE" sz="1400" dirty="0" err="1" smtClean="0"/>
              <a:t>role</a:t>
            </a:r>
            <a:r>
              <a:rPr lang="de-DE" sz="1400" dirty="0" smtClean="0"/>
              <a:t> </a:t>
            </a:r>
            <a:r>
              <a:rPr lang="de-DE" sz="1400" dirty="0" err="1" smtClean="0"/>
              <a:t>of</a:t>
            </a:r>
            <a:r>
              <a:rPr lang="de-DE" sz="1400" dirty="0" smtClean="0"/>
              <a:t> </a:t>
            </a:r>
            <a:r>
              <a:rPr lang="de-DE" sz="1400" dirty="0" err="1" smtClean="0"/>
              <a:t>the</a:t>
            </a:r>
            <a:r>
              <a:rPr lang="de-DE" sz="1400" dirty="0" smtClean="0"/>
              <a:t> DC </a:t>
            </a:r>
            <a:r>
              <a:rPr lang="de-DE" sz="1400" dirty="0" err="1" smtClean="0"/>
              <a:t>offsets</a:t>
            </a:r>
            <a:r>
              <a:rPr lang="de-DE" sz="1400" dirty="0" smtClean="0"/>
              <a:t> in </a:t>
            </a:r>
            <a:r>
              <a:rPr lang="de-DE" sz="1400" dirty="0" err="1" smtClean="0"/>
              <a:t>spectral</a:t>
            </a:r>
            <a:r>
              <a:rPr lang="de-DE" sz="1400" dirty="0" smtClean="0"/>
              <a:t> </a:t>
            </a:r>
            <a:r>
              <a:rPr lang="de-DE" sz="1400" dirty="0" err="1" smtClean="0"/>
              <a:t>analysis</a:t>
            </a:r>
            <a:r>
              <a:rPr lang="de-DE" sz="1400" dirty="0"/>
              <a:t>.</a:t>
            </a:r>
            <a:endParaRPr lang="en-US" sz="1400" dirty="0"/>
          </a:p>
        </p:txBody>
      </p:sp>
      <p:sp>
        <p:nvSpPr>
          <p:cNvPr id="26" name="Oval 25"/>
          <p:cNvSpPr/>
          <p:nvPr/>
        </p:nvSpPr>
        <p:spPr>
          <a:xfrm>
            <a:off x="5292080"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1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Major drawback: Human hearing is non-linear</a:t>
            </a:r>
            <a:endParaRPr lang="en-US" dirty="0"/>
          </a:p>
        </p:txBody>
      </p:sp>
      <p:sp>
        <p:nvSpPr>
          <p:cNvPr id="2" name="Content Placeholder 1"/>
          <p:cNvSpPr>
            <a:spLocks noGrp="1"/>
          </p:cNvSpPr>
          <p:nvPr>
            <p:ph sz="quarter" idx="17"/>
          </p:nvPr>
        </p:nvSpPr>
        <p:spPr/>
        <p:txBody>
          <a:bodyPr/>
          <a:lstStyle/>
          <a:p>
            <a:r>
              <a:rPr lang="en-US" dirty="0" smtClean="0"/>
              <a:t>Source: e.g. </a:t>
            </a:r>
            <a:r>
              <a:rPr lang="de-DE" dirty="0" smtClean="0"/>
              <a:t>Robinson, </a:t>
            </a:r>
            <a:r>
              <a:rPr lang="de-DE" dirty="0" err="1" smtClean="0"/>
              <a:t>Dadson</a:t>
            </a:r>
            <a:r>
              <a:rPr lang="de-DE" dirty="0" smtClean="0"/>
              <a:t> (1956), </a:t>
            </a:r>
            <a:r>
              <a:rPr lang="de-DE" dirty="0" err="1" smtClean="0"/>
              <a:t>picture</a:t>
            </a:r>
            <a:r>
              <a:rPr lang="de-DE" dirty="0"/>
              <a:t> </a:t>
            </a:r>
            <a:r>
              <a:rPr lang="de-DE" dirty="0" err="1"/>
              <a:t>from</a:t>
            </a:r>
            <a:r>
              <a:rPr lang="de-DE" dirty="0"/>
              <a:t> http://</a:t>
            </a:r>
            <a:r>
              <a:rPr lang="de-DE" dirty="0" err="1"/>
              <a:t>www.diracdelta.co.uk</a:t>
            </a:r>
            <a:r>
              <a:rPr lang="de-DE" dirty="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5" y="1419211"/>
            <a:ext cx="4121434" cy="4337856"/>
          </a:xfrm>
          <a:prstGeom prst="rect">
            <a:avLst/>
          </a:prstGeom>
        </p:spPr>
      </p:pic>
      <p:sp>
        <p:nvSpPr>
          <p:cNvPr id="6" name="Rectangle 5"/>
          <p:cNvSpPr/>
          <p:nvPr/>
        </p:nvSpPr>
        <p:spPr>
          <a:xfrm>
            <a:off x="1502828" y="5470405"/>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t>
            </a:r>
            <a:r>
              <a:rPr lang="en-US" sz="1200" dirty="0" smtClean="0">
                <a:solidFill>
                  <a:schemeClr val="tx1"/>
                </a:solidFill>
              </a:rPr>
              <a:t>requency (</a:t>
            </a:r>
            <a:r>
              <a:rPr lang="en-US" sz="1200" dirty="0" err="1" smtClean="0">
                <a:solidFill>
                  <a:schemeClr val="tx1"/>
                </a:solidFill>
              </a:rPr>
              <a:t>hz</a:t>
            </a:r>
            <a:r>
              <a:rPr lang="en-US" sz="1200" dirty="0" smtClean="0">
                <a:solidFill>
                  <a:schemeClr val="tx1"/>
                </a:solidFill>
              </a:rPr>
              <a:t>)</a:t>
            </a:r>
            <a:endParaRPr lang="en-US" sz="1200" dirty="0">
              <a:solidFill>
                <a:schemeClr val="tx1"/>
              </a:solidFill>
            </a:endParaRPr>
          </a:p>
        </p:txBody>
      </p:sp>
      <p:sp>
        <p:nvSpPr>
          <p:cNvPr id="16" name="Rectangle 15"/>
          <p:cNvSpPr/>
          <p:nvPr/>
        </p:nvSpPr>
        <p:spPr>
          <a:xfrm rot="16200000">
            <a:off x="-450558" y="3470763"/>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sound pressure level (dB)</a:t>
            </a:r>
            <a:endParaRPr lang="en-US" sz="1200" dirty="0">
              <a:solidFill>
                <a:schemeClr val="tx1"/>
              </a:solidFill>
            </a:endParaRPr>
          </a:p>
        </p:txBody>
      </p:sp>
      <p:grpSp>
        <p:nvGrpSpPr>
          <p:cNvPr id="24" name="Gruppieren 6"/>
          <p:cNvGrpSpPr/>
          <p:nvPr/>
        </p:nvGrpSpPr>
        <p:grpSpPr>
          <a:xfrm>
            <a:off x="4924336" y="4808532"/>
            <a:ext cx="658368" cy="658441"/>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27" name="TextBox 26"/>
          <p:cNvSpPr txBox="1"/>
          <p:nvPr/>
        </p:nvSpPr>
        <p:spPr>
          <a:xfrm>
            <a:off x="5614432" y="4766409"/>
            <a:ext cx="2520280" cy="738664"/>
          </a:xfrm>
          <a:prstGeom prst="rect">
            <a:avLst/>
          </a:prstGeom>
          <a:noFill/>
        </p:spPr>
        <p:txBody>
          <a:bodyPr wrap="square" rtlCol="0">
            <a:spAutoFit/>
          </a:bodyPr>
          <a:lstStyle/>
          <a:p>
            <a:r>
              <a:rPr lang="en-US" sz="1400" dirty="0" smtClean="0"/>
              <a:t>Alternative approaches like Wavelets handle this </a:t>
            </a:r>
            <a:r>
              <a:rPr lang="en-US" sz="1400" smtClean="0"/>
              <a:t>problem more efficiently</a:t>
            </a:r>
            <a:endParaRPr lang="en-US" sz="1400" b="1" dirty="0"/>
          </a:p>
        </p:txBody>
      </p:sp>
      <p:sp>
        <p:nvSpPr>
          <p:cNvPr id="28" name="TextBox 27"/>
          <p:cNvSpPr txBox="1"/>
          <p:nvPr/>
        </p:nvSpPr>
        <p:spPr>
          <a:xfrm>
            <a:off x="4571999" y="1758875"/>
            <a:ext cx="4213225" cy="2462213"/>
          </a:xfrm>
          <a:prstGeom prst="rect">
            <a:avLst/>
          </a:prstGeom>
          <a:noFill/>
        </p:spPr>
        <p:txBody>
          <a:bodyPr wrap="square" rtlCol="0">
            <a:spAutoFit/>
          </a:bodyPr>
          <a:lstStyle/>
          <a:p>
            <a:pPr marL="285750" indent="-285750">
              <a:buFont typeface="Arial" charset="0"/>
              <a:buChar char="•"/>
            </a:pPr>
            <a:r>
              <a:rPr lang="en-US" sz="1400" dirty="0" smtClean="0"/>
              <a:t>FFT divides the frequency into bins of equal length</a:t>
            </a:r>
          </a:p>
          <a:p>
            <a:pPr marL="285750" indent="-285750">
              <a:buFont typeface="Arial" charset="0"/>
              <a:buChar char="•"/>
            </a:pPr>
            <a:r>
              <a:rPr lang="en-US" sz="1400" dirty="0" smtClean="0"/>
              <a:t>Problems:</a:t>
            </a:r>
          </a:p>
          <a:p>
            <a:pPr marL="742950" lvl="1" indent="-285750">
              <a:buFont typeface="Arial" charset="0"/>
              <a:buChar char="•"/>
            </a:pPr>
            <a:r>
              <a:rPr lang="en-US" sz="1400" dirty="0" smtClean="0"/>
              <a:t>Humans perceive certain frequencies louder than others</a:t>
            </a:r>
          </a:p>
          <a:p>
            <a:pPr marL="742950" lvl="1" indent="-285750">
              <a:buFont typeface="Arial" charset="0"/>
              <a:buChar char="•"/>
            </a:pPr>
            <a:r>
              <a:rPr lang="en-US" sz="1400" dirty="0" smtClean="0"/>
              <a:t>Perceived “highness” of a tone follows a logarithmic scale</a:t>
            </a:r>
          </a:p>
          <a:p>
            <a:pPr marL="742950" lvl="1" indent="-285750">
              <a:buFont typeface="Arial" charset="0"/>
              <a:buChar char="•"/>
            </a:pPr>
            <a:r>
              <a:rPr lang="en-US" sz="1400" dirty="0" smtClean="0"/>
              <a:t>E.g. musical tones </a:t>
            </a:r>
          </a:p>
          <a:p>
            <a:pPr marL="1200150" lvl="2" indent="-285750">
              <a:buFont typeface="Arial" charset="0"/>
              <a:buChar char="•"/>
            </a:pPr>
            <a:r>
              <a:rPr lang="en-US" sz="1400" dirty="0" smtClean="0"/>
              <a:t>A0 = 27.5hz</a:t>
            </a:r>
          </a:p>
          <a:p>
            <a:pPr marL="1200150" lvl="2" indent="-285750">
              <a:buFont typeface="Arial" charset="0"/>
              <a:buChar char="•"/>
            </a:pPr>
            <a:r>
              <a:rPr lang="en-US" sz="1400" dirty="0" smtClean="0"/>
              <a:t>A1 = 55hz</a:t>
            </a:r>
          </a:p>
          <a:p>
            <a:pPr marL="1200150" lvl="2" indent="-285750">
              <a:buFont typeface="Arial" charset="0"/>
              <a:buChar char="•"/>
            </a:pPr>
            <a:r>
              <a:rPr lang="en-US" sz="1400" dirty="0" smtClean="0"/>
              <a:t>A2 = 110hz</a:t>
            </a:r>
            <a:endParaRPr lang="en-US" sz="1400" dirty="0"/>
          </a:p>
        </p:txBody>
      </p:sp>
    </p:spTree>
    <p:extLst>
      <p:ext uri="{BB962C8B-B14F-4D97-AF65-F5344CB8AC3E}">
        <p14:creationId xmlns:p14="http://schemas.microsoft.com/office/powerpoint/2010/main" val="1757373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425709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074806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Attack time</a:t>
              </a:r>
              <a:endParaRPr lang="en-US" sz="1400" b="1"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5" name="TextBox 4"/>
          <p:cNvSpPr txBox="1"/>
          <p:nvPr/>
        </p:nvSpPr>
        <p:spPr>
          <a:xfrm rot="16908288">
            <a:off x="5190894" y="3211710"/>
            <a:ext cx="850444" cy="276999"/>
          </a:xfrm>
          <a:prstGeom prst="rect">
            <a:avLst/>
          </a:prstGeom>
          <a:noFill/>
        </p:spPr>
        <p:txBody>
          <a:bodyPr wrap="square" rtlCol="0">
            <a:spAutoFit/>
          </a:bodyPr>
          <a:lstStyle/>
          <a:p>
            <a:r>
              <a:rPr lang="en-US" sz="1200" b="1" smtClean="0"/>
              <a:t>Attack</a:t>
            </a:r>
            <a:endParaRPr lang="en-US" sz="1200" b="1"/>
          </a:p>
        </p:txBody>
      </p:sp>
      <p:sp>
        <p:nvSpPr>
          <p:cNvPr id="42" name="TextBox 41"/>
          <p:cNvSpPr txBox="1"/>
          <p:nvPr/>
        </p:nvSpPr>
        <p:spPr>
          <a:xfrm rot="2639461">
            <a:off x="5996607" y="2497101"/>
            <a:ext cx="850444" cy="276999"/>
          </a:xfrm>
          <a:prstGeom prst="rect">
            <a:avLst/>
          </a:prstGeom>
          <a:noFill/>
        </p:spPr>
        <p:txBody>
          <a:bodyPr wrap="square" rtlCol="0">
            <a:spAutoFit/>
          </a:bodyPr>
          <a:lstStyle/>
          <a:p>
            <a:r>
              <a:rPr lang="en-US" sz="1200" b="1" dirty="0" smtClean="0"/>
              <a:t>Decay</a:t>
            </a:r>
            <a:endParaRPr lang="en-US" sz="1200" b="1" dirty="0"/>
          </a:p>
        </p:txBody>
      </p:sp>
      <p:sp>
        <p:nvSpPr>
          <p:cNvPr id="43" name="TextBox 42"/>
          <p:cNvSpPr txBox="1"/>
          <p:nvPr/>
        </p:nvSpPr>
        <p:spPr>
          <a:xfrm>
            <a:off x="6731704" y="2632984"/>
            <a:ext cx="850444" cy="276999"/>
          </a:xfrm>
          <a:prstGeom prst="rect">
            <a:avLst/>
          </a:prstGeom>
          <a:noFill/>
        </p:spPr>
        <p:txBody>
          <a:bodyPr wrap="square" rtlCol="0">
            <a:spAutoFit/>
          </a:bodyPr>
          <a:lstStyle/>
          <a:p>
            <a:r>
              <a:rPr lang="en-US" sz="1200" b="1" dirty="0" smtClean="0"/>
              <a:t>Sustain</a:t>
            </a:r>
            <a:endParaRPr lang="en-US" sz="1200" b="1" dirty="0"/>
          </a:p>
        </p:txBody>
      </p:sp>
      <p:sp>
        <p:nvSpPr>
          <p:cNvPr id="44" name="TextBox 43"/>
          <p:cNvSpPr txBox="1"/>
          <p:nvPr/>
        </p:nvSpPr>
        <p:spPr>
          <a:xfrm rot="4358254">
            <a:off x="7517280" y="3577567"/>
            <a:ext cx="850444" cy="276999"/>
          </a:xfrm>
          <a:prstGeom prst="rect">
            <a:avLst/>
          </a:prstGeom>
          <a:noFill/>
        </p:spPr>
        <p:txBody>
          <a:bodyPr wrap="square" rtlCol="0">
            <a:spAutoFit/>
          </a:bodyPr>
          <a:lstStyle/>
          <a:p>
            <a:r>
              <a:rPr lang="en-US" sz="1200" b="1" dirty="0" smtClean="0"/>
              <a:t>Release</a:t>
            </a:r>
            <a:endParaRPr lang="en-US" sz="1200" b="1" dirty="0"/>
          </a:p>
        </p:txBody>
      </p:sp>
      <p:sp>
        <p:nvSpPr>
          <p:cNvPr id="45" name="Oval 44"/>
          <p:cNvSpPr/>
          <p:nvPr/>
        </p:nvSpPr>
        <p:spPr>
          <a:xfrm>
            <a:off x="5148064" y="1917562"/>
            <a:ext cx="1020137"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91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Noise/harmonic part</a:t>
              </a:r>
              <a:endParaRPr lang="en-US" sz="1400" b="1" dirty="0"/>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43" name="Oval 42"/>
          <p:cNvSpPr/>
          <p:nvPr/>
        </p:nvSpPr>
        <p:spPr>
          <a:xfrm>
            <a:off x="5652120" y="4039146"/>
            <a:ext cx="2735880" cy="96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91371" y="3692061"/>
            <a:ext cx="850444" cy="276999"/>
          </a:xfrm>
          <a:prstGeom prst="rect">
            <a:avLst/>
          </a:prstGeom>
          <a:noFill/>
        </p:spPr>
        <p:txBody>
          <a:bodyPr wrap="square" rtlCol="0">
            <a:spAutoFit/>
          </a:bodyPr>
          <a:lstStyle/>
          <a:p>
            <a:r>
              <a:rPr lang="en-US" sz="1200" b="1" smtClean="0"/>
              <a:t>Noise</a:t>
            </a:r>
            <a:endParaRPr lang="en-US" sz="1200" b="1" dirty="0"/>
          </a:p>
        </p:txBody>
      </p:sp>
    </p:spTree>
    <p:extLst>
      <p:ext uri="{BB962C8B-B14F-4D97-AF65-F5344CB8AC3E}">
        <p14:creationId xmlns:p14="http://schemas.microsoft.com/office/powerpoint/2010/main" val="1182814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Spectral slope</a:t>
              </a:r>
              <a:endParaRPr lang="en-US" sz="1400" b="1" dirty="0"/>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623653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
              </a:r>
              <a:r>
                <a:rPr lang="en-US" sz="1400" b="1" dirty="0" err="1" smtClean="0"/>
                <a:t>Inharmonicity</a:t>
              </a:r>
              <a:endParaRPr lang="en-US" sz="1400" b="1" dirty="0"/>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299689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a:t>
            </a:r>
            <a:r>
              <a:rPr lang="en-US" dirty="0"/>
              <a:t>2004), https://</a:t>
            </a:r>
            <a:r>
              <a:rPr lang="en-US" dirty="0" err="1"/>
              <a:t>www.dsprelated.com</a:t>
            </a:r>
            <a:r>
              <a:rPr lang="en-US" dirty="0"/>
              <a:t>/</a:t>
            </a:r>
            <a:r>
              <a:rPr lang="en-US" dirty="0" err="1"/>
              <a:t>showcode</a:t>
            </a:r>
            <a:r>
              <a:rPr lang="en-US" dirty="0"/>
              <a:t>/174.php</a:t>
            </a:r>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grpSp>
        <p:nvGrpSpPr>
          <p:cNvPr id="33" name="Group 32"/>
          <p:cNvGrpSpPr/>
          <p:nvPr/>
        </p:nvGrpSpPr>
        <p:grpSpPr>
          <a:xfrm>
            <a:off x="484902" y="4998035"/>
            <a:ext cx="719920" cy="720000"/>
            <a:chOff x="484902" y="4998035"/>
            <a:chExt cx="719920" cy="720000"/>
          </a:xfrm>
        </p:grpSpPr>
        <p:sp>
          <p:nvSpPr>
            <p:cNvPr id="31" name="Oval 37"/>
            <p:cNvSpPr>
              <a:spLocks noChangeAspect="1"/>
            </p:cNvSpPr>
            <p:nvPr/>
          </p:nvSpPr>
          <p:spPr>
            <a:xfrm>
              <a:off x="484902" y="4998035"/>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6" y="5121215"/>
              <a:ext cx="468025" cy="468025"/>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7" name="TextBox 36"/>
          <p:cNvSpPr txBox="1"/>
          <p:nvPr/>
        </p:nvSpPr>
        <p:spPr>
          <a:xfrm>
            <a:off x="1177631" y="5209455"/>
            <a:ext cx="2419166" cy="307777"/>
          </a:xfrm>
          <a:prstGeom prst="rect">
            <a:avLst/>
          </a:prstGeom>
          <a:noFill/>
        </p:spPr>
        <p:txBody>
          <a:bodyPr wrap="square" rtlCol="0">
            <a:spAutoFit/>
          </a:bodyPr>
          <a:lstStyle/>
          <a:p>
            <a:r>
              <a:rPr lang="en-US" sz="1400" b="1" dirty="0" smtClean="0"/>
              <a:t>Perceptual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Perceived loudness</a:t>
              </a:r>
              <a:endParaRPr lang="en-US" sz="1400" b="1" dirty="0"/>
            </a:p>
          </p:txBody>
        </p:sp>
      </p:gr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1056468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More abstract sound features of songs</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https://</a:t>
            </a:r>
            <a:r>
              <a:rPr lang="en-US" dirty="0" err="1"/>
              <a:t>developer.spotify.com</a:t>
            </a:r>
            <a:r>
              <a:rPr lang="en-US" dirty="0"/>
              <a:t>/web-</a:t>
            </a:r>
            <a:r>
              <a:rPr lang="en-US" dirty="0" err="1"/>
              <a:t>api</a:t>
            </a:r>
            <a:r>
              <a:rPr lang="en-US" dirty="0"/>
              <a:t>/get-audio-features/</a:t>
            </a:r>
          </a:p>
        </p:txBody>
      </p:sp>
      <p:grpSp>
        <p:nvGrpSpPr>
          <p:cNvPr id="30" name="Group 29"/>
          <p:cNvGrpSpPr/>
          <p:nvPr/>
        </p:nvGrpSpPr>
        <p:grpSpPr>
          <a:xfrm>
            <a:off x="358775" y="1393031"/>
            <a:ext cx="8426450" cy="307777"/>
            <a:chOff x="358775" y="1609055"/>
            <a:chExt cx="3889189" cy="307777"/>
          </a:xfrm>
        </p:grpSpPr>
        <p:cxnSp>
          <p:nvCxnSpPr>
            <p:cNvPr id="31" name="Straight Connector 3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8775" y="1609055"/>
              <a:ext cx="3889189" cy="307777"/>
            </a:xfrm>
            <a:prstGeom prst="rect">
              <a:avLst/>
            </a:prstGeom>
            <a:noFill/>
          </p:spPr>
          <p:txBody>
            <a:bodyPr wrap="square" rtlCol="0">
              <a:spAutoFit/>
            </a:bodyPr>
            <a:lstStyle/>
            <a:p>
              <a:pPr algn="ctr"/>
              <a:r>
                <a:rPr lang="en-US" sz="1400" b="1" dirty="0" smtClean="0"/>
                <a:t>Exemplary features from the Spotify API</a:t>
              </a:r>
              <a:endParaRPr lang="en-US" sz="1400" b="1" dirty="0"/>
            </a:p>
          </p:txBody>
        </p:sp>
      </p:grpSp>
      <p:grpSp>
        <p:nvGrpSpPr>
          <p:cNvPr id="10" name="Group 9"/>
          <p:cNvGrpSpPr/>
          <p:nvPr/>
        </p:nvGrpSpPr>
        <p:grpSpPr>
          <a:xfrm>
            <a:off x="782546" y="2096852"/>
            <a:ext cx="719920" cy="720000"/>
            <a:chOff x="611559" y="2096852"/>
            <a:chExt cx="719920" cy="720000"/>
          </a:xfrm>
        </p:grpSpPr>
        <p:sp>
          <p:nvSpPr>
            <p:cNvPr id="28" name="Oval 37"/>
            <p:cNvSpPr>
              <a:spLocks noChangeAspect="1"/>
            </p:cNvSpPr>
            <p:nvPr/>
          </p:nvSpPr>
          <p:spPr>
            <a:xfrm>
              <a:off x="611559" y="2096852"/>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90" y="2231423"/>
              <a:ext cx="450858" cy="450858"/>
            </a:xfrm>
            <a:prstGeom prst="rect">
              <a:avLst/>
            </a:prstGeom>
          </p:spPr>
        </p:pic>
      </p:grpSp>
      <p:grpSp>
        <p:nvGrpSpPr>
          <p:cNvPr id="12" name="Group 11"/>
          <p:cNvGrpSpPr/>
          <p:nvPr/>
        </p:nvGrpSpPr>
        <p:grpSpPr>
          <a:xfrm>
            <a:off x="3410839" y="2096852"/>
            <a:ext cx="719920" cy="720000"/>
            <a:chOff x="611559" y="2966704"/>
            <a:chExt cx="719920" cy="720000"/>
          </a:xfrm>
        </p:grpSpPr>
        <p:sp>
          <p:nvSpPr>
            <p:cNvPr id="34" name="Oval 37"/>
            <p:cNvSpPr>
              <a:spLocks noChangeAspect="1"/>
            </p:cNvSpPr>
            <p:nvPr/>
          </p:nvSpPr>
          <p:spPr>
            <a:xfrm>
              <a:off x="611559" y="2966704"/>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43" y="3099776"/>
              <a:ext cx="473809" cy="473809"/>
            </a:xfrm>
            <a:prstGeom prst="rect">
              <a:avLst/>
            </a:prstGeom>
          </p:spPr>
        </p:pic>
      </p:grpSp>
      <p:grpSp>
        <p:nvGrpSpPr>
          <p:cNvPr id="16" name="Group 15"/>
          <p:cNvGrpSpPr/>
          <p:nvPr/>
        </p:nvGrpSpPr>
        <p:grpSpPr>
          <a:xfrm>
            <a:off x="6039131" y="2096852"/>
            <a:ext cx="719920" cy="720000"/>
            <a:chOff x="591687" y="3832026"/>
            <a:chExt cx="719920" cy="720000"/>
          </a:xfrm>
        </p:grpSpPr>
        <p:sp>
          <p:nvSpPr>
            <p:cNvPr id="35" name="Oval 37"/>
            <p:cNvSpPr>
              <a:spLocks noChangeAspect="1"/>
            </p:cNvSpPr>
            <p:nvPr/>
          </p:nvSpPr>
          <p:spPr>
            <a:xfrm>
              <a:off x="591687" y="383202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72" y="3962070"/>
              <a:ext cx="410476" cy="410476"/>
            </a:xfrm>
            <a:prstGeom prst="rect">
              <a:avLst/>
            </a:prstGeom>
          </p:spPr>
        </p:pic>
      </p:grpSp>
      <p:sp>
        <p:nvSpPr>
          <p:cNvPr id="36" name="TextBox 35"/>
          <p:cNvSpPr txBox="1"/>
          <p:nvPr/>
        </p:nvSpPr>
        <p:spPr>
          <a:xfrm>
            <a:off x="1502740" y="2293131"/>
            <a:ext cx="1548333" cy="307777"/>
          </a:xfrm>
          <a:prstGeom prst="rect">
            <a:avLst/>
          </a:prstGeom>
          <a:noFill/>
        </p:spPr>
        <p:txBody>
          <a:bodyPr wrap="square" rtlCol="0">
            <a:spAutoFit/>
          </a:bodyPr>
          <a:lstStyle/>
          <a:p>
            <a:r>
              <a:rPr lang="en-US" sz="1400" b="1" smtClean="0"/>
              <a:t>Acousticness</a:t>
            </a:r>
            <a:endParaRPr lang="en-US" sz="1400" b="1" dirty="0"/>
          </a:p>
        </p:txBody>
      </p:sp>
      <p:sp>
        <p:nvSpPr>
          <p:cNvPr id="37" name="TextBox 36"/>
          <p:cNvSpPr txBox="1"/>
          <p:nvPr/>
        </p:nvSpPr>
        <p:spPr>
          <a:xfrm>
            <a:off x="4118667" y="2293131"/>
            <a:ext cx="1548333" cy="307777"/>
          </a:xfrm>
          <a:prstGeom prst="rect">
            <a:avLst/>
          </a:prstGeom>
          <a:noFill/>
        </p:spPr>
        <p:txBody>
          <a:bodyPr wrap="square" rtlCol="0">
            <a:spAutoFit/>
          </a:bodyPr>
          <a:lstStyle/>
          <a:p>
            <a:r>
              <a:rPr lang="en-US" sz="1400" b="1" smtClean="0"/>
              <a:t>Danceability</a:t>
            </a:r>
            <a:endParaRPr lang="en-US" sz="1400" b="1" dirty="0"/>
          </a:p>
        </p:txBody>
      </p:sp>
      <p:sp>
        <p:nvSpPr>
          <p:cNvPr id="38" name="TextBox 37"/>
          <p:cNvSpPr txBox="1"/>
          <p:nvPr/>
        </p:nvSpPr>
        <p:spPr>
          <a:xfrm>
            <a:off x="6788577" y="2293131"/>
            <a:ext cx="1548333" cy="307777"/>
          </a:xfrm>
          <a:prstGeom prst="rect">
            <a:avLst/>
          </a:prstGeom>
          <a:noFill/>
        </p:spPr>
        <p:txBody>
          <a:bodyPr wrap="square" rtlCol="0">
            <a:spAutoFit/>
          </a:bodyPr>
          <a:lstStyle/>
          <a:p>
            <a:r>
              <a:rPr lang="en-US" sz="1400" b="1" dirty="0" err="1" smtClean="0"/>
              <a:t>Speechiness</a:t>
            </a:r>
            <a:endParaRPr lang="en-US" sz="1400" b="1" dirty="0"/>
          </a:p>
        </p:txBody>
      </p:sp>
      <p:sp>
        <p:nvSpPr>
          <p:cNvPr id="39" name="TextBox 38"/>
          <p:cNvSpPr txBox="1"/>
          <p:nvPr/>
        </p:nvSpPr>
        <p:spPr>
          <a:xfrm>
            <a:off x="593768" y="2911305"/>
            <a:ext cx="2457305" cy="523220"/>
          </a:xfrm>
          <a:prstGeom prst="rect">
            <a:avLst/>
          </a:prstGeom>
          <a:noFill/>
        </p:spPr>
        <p:txBody>
          <a:bodyPr wrap="square" rtlCol="0">
            <a:spAutoFit/>
          </a:bodyPr>
          <a:lstStyle/>
          <a:p>
            <a:r>
              <a:rPr lang="en-US" sz="1400" dirty="0" smtClean="0"/>
              <a:t>Measures whether a track is acoustic</a:t>
            </a:r>
            <a:endParaRPr lang="en-US" sz="1400" dirty="0"/>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07" y="980728"/>
            <a:ext cx="1813311" cy="704890"/>
          </a:xfrm>
          <a:prstGeom prst="rect">
            <a:avLst/>
          </a:prstGeom>
        </p:spPr>
      </p:pic>
      <p:sp>
        <p:nvSpPr>
          <p:cNvPr id="40" name="TextBox 39"/>
          <p:cNvSpPr txBox="1"/>
          <p:nvPr/>
        </p:nvSpPr>
        <p:spPr>
          <a:xfrm>
            <a:off x="3334451" y="2911305"/>
            <a:ext cx="2457305" cy="1600438"/>
          </a:xfrm>
          <a:prstGeom prst="rect">
            <a:avLst/>
          </a:prstGeom>
          <a:noFill/>
        </p:spPr>
        <p:txBody>
          <a:bodyPr wrap="square" rtlCol="0">
            <a:spAutoFit/>
          </a:bodyPr>
          <a:lstStyle/>
          <a:p>
            <a:r>
              <a:rPr lang="en-US" sz="1400" dirty="0" smtClean="0"/>
              <a:t>Describes how suitable a track is for dancing</a:t>
            </a:r>
          </a:p>
          <a:p>
            <a:endParaRPr lang="en-US" sz="1400" dirty="0"/>
          </a:p>
          <a:p>
            <a:r>
              <a:rPr lang="en-US" sz="1400" dirty="0" smtClean="0"/>
              <a:t>Includes elements like tempo, rhythm, stability, beat strength, overall regularity</a:t>
            </a:r>
          </a:p>
        </p:txBody>
      </p:sp>
      <p:sp>
        <p:nvSpPr>
          <p:cNvPr id="41" name="TextBox 40"/>
          <p:cNvSpPr txBox="1"/>
          <p:nvPr/>
        </p:nvSpPr>
        <p:spPr>
          <a:xfrm>
            <a:off x="6039131" y="2911305"/>
            <a:ext cx="2457305" cy="1815882"/>
          </a:xfrm>
          <a:prstGeom prst="rect">
            <a:avLst/>
          </a:prstGeom>
          <a:noFill/>
        </p:spPr>
        <p:txBody>
          <a:bodyPr wrap="square" rtlCol="0">
            <a:spAutoFit/>
          </a:bodyPr>
          <a:lstStyle/>
          <a:p>
            <a:r>
              <a:rPr lang="en-US" sz="1400" dirty="0" smtClean="0"/>
              <a:t>Detects </a:t>
            </a:r>
            <a:r>
              <a:rPr lang="en-US" sz="1400" dirty="0"/>
              <a:t>the presence of spoken words in a </a:t>
            </a:r>
            <a:r>
              <a:rPr lang="en-US" sz="1400" dirty="0" smtClean="0"/>
              <a:t>track</a:t>
            </a:r>
          </a:p>
          <a:p>
            <a:endParaRPr lang="en-US" sz="1400" dirty="0" smtClean="0"/>
          </a:p>
          <a:p>
            <a:r>
              <a:rPr lang="en-US" sz="1400" dirty="0" smtClean="0"/>
              <a:t>The </a:t>
            </a:r>
            <a:r>
              <a:rPr lang="en-US" sz="1400" dirty="0"/>
              <a:t>more exclusively speech-like the recording (e.g. talk show, audio book, </a:t>
            </a:r>
            <a:r>
              <a:rPr lang="en-US" sz="1400" dirty="0" smtClean="0"/>
              <a:t>poetry), the higher the classification as speech</a:t>
            </a:r>
            <a:endParaRPr lang="en-US" sz="1400"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9002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err="1" smtClean="0"/>
              <a:t>Exmplary</a:t>
            </a:r>
            <a:r>
              <a:rPr lang="en-US" dirty="0" smtClean="0"/>
              <a:t> music recognition: </a:t>
            </a:r>
            <a:r>
              <a:rPr lang="en-US" dirty="0" err="1" smtClean="0"/>
              <a:t>Shazam</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a:t>
            </a:r>
            <a:r>
              <a:rPr lang="en-US" dirty="0" smtClean="0"/>
              <a:t>Wang (2003)</a:t>
            </a:r>
            <a:endParaRPr lang="en-US"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705980"/>
            <a:ext cx="2633695" cy="7172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4" y="2121385"/>
            <a:ext cx="4244329" cy="3132396"/>
          </a:xfrm>
          <a:prstGeom prst="rect">
            <a:avLst/>
          </a:prstGeom>
        </p:spPr>
      </p:pic>
      <p:grpSp>
        <p:nvGrpSpPr>
          <p:cNvPr id="26" name="Group 25"/>
          <p:cNvGrpSpPr/>
          <p:nvPr/>
        </p:nvGrpSpPr>
        <p:grpSpPr>
          <a:xfrm>
            <a:off x="358775" y="1393031"/>
            <a:ext cx="3889189" cy="307777"/>
            <a:chOff x="358775" y="1609055"/>
            <a:chExt cx="3889189" cy="307777"/>
          </a:xfrm>
        </p:grpSpPr>
        <p:cxnSp>
          <p:nvCxnSpPr>
            <p:cNvPr id="27" name="Straight Connector 2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8775" y="1609055"/>
              <a:ext cx="3889189" cy="307777"/>
            </a:xfrm>
            <a:prstGeom prst="rect">
              <a:avLst/>
            </a:prstGeom>
            <a:noFill/>
          </p:spPr>
          <p:txBody>
            <a:bodyPr wrap="square" rtlCol="0">
              <a:spAutoFit/>
            </a:bodyPr>
            <a:lstStyle/>
            <a:p>
              <a:pPr algn="ctr"/>
              <a:r>
                <a:rPr lang="en-US" sz="1400" b="1" dirty="0" smtClean="0"/>
                <a:t>Time-dependent spectrogram</a:t>
              </a:r>
              <a:endParaRPr lang="en-US" sz="1400" b="1" dirty="0"/>
            </a:p>
          </p:txBody>
        </p:sp>
      </p:grpSp>
      <p:grpSp>
        <p:nvGrpSpPr>
          <p:cNvPr id="33" name="Group 32"/>
          <p:cNvGrpSpPr/>
          <p:nvPr/>
        </p:nvGrpSpPr>
        <p:grpSpPr>
          <a:xfrm>
            <a:off x="4896036" y="1393030"/>
            <a:ext cx="3889189" cy="307777"/>
            <a:chOff x="358775" y="1609055"/>
            <a:chExt cx="3889189" cy="307777"/>
          </a:xfrm>
        </p:grpSpPr>
        <p:cxnSp>
          <p:nvCxnSpPr>
            <p:cNvPr id="42" name="Straight Connector 4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8775" y="1609055"/>
              <a:ext cx="3889189" cy="307777"/>
            </a:xfrm>
            <a:prstGeom prst="rect">
              <a:avLst/>
            </a:prstGeom>
            <a:noFill/>
          </p:spPr>
          <p:txBody>
            <a:bodyPr wrap="square" rtlCol="0">
              <a:spAutoFit/>
            </a:bodyPr>
            <a:lstStyle/>
            <a:p>
              <a:pPr algn="ctr"/>
              <a:r>
                <a:rPr lang="en-US" sz="1400" b="1" dirty="0" smtClean="0"/>
                <a:t>Strongest frequencies</a:t>
              </a:r>
              <a:endParaRPr lang="en-US" sz="1400" b="1" dirty="0"/>
            </a:p>
          </p:txBody>
        </p:sp>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947"/>
          <a:stretch/>
        </p:blipFill>
        <p:spPr>
          <a:xfrm>
            <a:off x="4566002" y="2332621"/>
            <a:ext cx="4180217" cy="2925886"/>
          </a:xfrm>
          <a:prstGeom prst="rect">
            <a:avLst/>
          </a:prstGeom>
        </p:spPr>
      </p:pic>
      <p:sp>
        <p:nvSpPr>
          <p:cNvPr id="9" name="Rectangle 8"/>
          <p:cNvSpPr/>
          <p:nvPr/>
        </p:nvSpPr>
        <p:spPr>
          <a:xfrm>
            <a:off x="5922149" y="5153865"/>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a:t>
            </a:r>
            <a:r>
              <a:rPr lang="en-US" sz="1400" dirty="0" smtClean="0">
                <a:solidFill>
                  <a:sysClr val="windowText" lastClr="000000"/>
                </a:solidFill>
              </a:rPr>
              <a:t>ime in s</a:t>
            </a:r>
            <a:endParaRPr lang="en-US" sz="1400" dirty="0">
              <a:solidFill>
                <a:sysClr val="windowText" lastClr="000000"/>
              </a:solidFill>
            </a:endParaRPr>
          </a:p>
        </p:txBody>
      </p:sp>
      <p:sp>
        <p:nvSpPr>
          <p:cNvPr id="44" name="Rectangle 43"/>
          <p:cNvSpPr/>
          <p:nvPr/>
        </p:nvSpPr>
        <p:spPr>
          <a:xfrm rot="16200000">
            <a:off x="-358863"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46" name="Rectangle 45"/>
          <p:cNvSpPr/>
          <p:nvPr/>
        </p:nvSpPr>
        <p:spPr>
          <a:xfrm rot="16200000">
            <a:off x="3817601"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14" name="Rectangle 13"/>
          <p:cNvSpPr/>
          <p:nvPr/>
        </p:nvSpPr>
        <p:spPr>
          <a:xfrm>
            <a:off x="5922149" y="2486199"/>
            <a:ext cx="954106" cy="2556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96136" y="2024844"/>
            <a:ext cx="2340260" cy="307777"/>
          </a:xfrm>
          <a:prstGeom prst="rect">
            <a:avLst/>
          </a:prstGeom>
          <a:noFill/>
        </p:spPr>
        <p:txBody>
          <a:bodyPr wrap="square" rtlCol="0">
            <a:spAutoFit/>
          </a:bodyPr>
          <a:lstStyle/>
          <a:p>
            <a:r>
              <a:rPr lang="en-US" sz="1400" smtClean="0"/>
              <a:t>Song sample</a:t>
            </a:r>
            <a:endParaRPr lang="en-US" sz="1400"/>
          </a:p>
        </p:txBody>
      </p:sp>
    </p:spTree>
    <p:extLst>
      <p:ext uri="{BB962C8B-B14F-4D97-AF65-F5344CB8AC3E}">
        <p14:creationId xmlns:p14="http://schemas.microsoft.com/office/powerpoint/2010/main" val="159076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4616648"/>
          </a:xfrm>
          <a:prstGeom prst="rect">
            <a:avLst/>
          </a:prstGeom>
          <a:noFill/>
        </p:spPr>
        <p:txBody>
          <a:bodyPr wrap="square" rtlCol="0">
            <a:spAutoFit/>
          </a:bodyPr>
          <a:lstStyle/>
          <a:p>
            <a:pPr marL="285750" indent="-285750">
              <a:buFont typeface="Arial" charset="0"/>
              <a:buChar char="•"/>
            </a:pPr>
            <a:r>
              <a:rPr lang="en-US" sz="1400" dirty="0"/>
              <a:t>Hansen, C. H., &amp; </a:t>
            </a:r>
            <a:r>
              <a:rPr lang="en-US" sz="1400" dirty="0" err="1"/>
              <a:t>Sehrndt</a:t>
            </a:r>
            <a:r>
              <a:rPr lang="en-US" sz="1400" dirty="0"/>
              <a:t>, C. H. (2001). Fundamentals of acoustics</a:t>
            </a:r>
            <a:r>
              <a:rPr lang="en-US" sz="1400" dirty="0" smtClean="0"/>
              <a:t>. </a:t>
            </a:r>
            <a:r>
              <a:rPr lang="en-US" sz="1400" i="1" dirty="0" smtClean="0"/>
              <a:t>Occupational </a:t>
            </a:r>
            <a:r>
              <a:rPr lang="en-US" sz="1400" i="1" dirty="0"/>
              <a:t>Exposure to Noise: Evaluation, Prevention and Control. World Health Organization</a:t>
            </a:r>
            <a:r>
              <a:rPr lang="en-US" sz="1400" dirty="0" smtClean="0"/>
              <a:t>.</a:t>
            </a:r>
          </a:p>
          <a:p>
            <a:pPr marL="285750" indent="-285750">
              <a:buFont typeface="Arial" charset="0"/>
              <a:buChar char="•"/>
            </a:pPr>
            <a:r>
              <a:rPr lang="en-US" sz="1400" dirty="0">
                <a:hlinkClick r:id="rId2"/>
              </a:rPr>
              <a:t>http://cmc.music.columbia.edu/musicandcomputers</a:t>
            </a:r>
            <a:r>
              <a:rPr lang="en-US" sz="1400" dirty="0" smtClean="0">
                <a:hlinkClick r:id="rId2"/>
              </a:rPr>
              <a:t>/</a:t>
            </a:r>
            <a:r>
              <a:rPr lang="en-US" sz="1400" dirty="0" smtClean="0"/>
              <a:t>, last visited 21.10.2016</a:t>
            </a:r>
          </a:p>
          <a:p>
            <a:pPr marL="285750" indent="-285750">
              <a:buFont typeface="Arial" charset="0"/>
              <a:buChar char="•"/>
            </a:pPr>
            <a:r>
              <a:rPr lang="en-US" sz="1400" dirty="0"/>
              <a:t>James, J. F. (2011). </a:t>
            </a:r>
            <a:r>
              <a:rPr lang="en-US" sz="1400" i="1" dirty="0"/>
              <a:t>A student's guide to Fourier transforms: with applications in physics and engineering</a:t>
            </a:r>
            <a:r>
              <a:rPr lang="en-US" sz="1400" dirty="0"/>
              <a:t>. Cambridge university press</a:t>
            </a:r>
            <a:r>
              <a:rPr lang="en-US" sz="1400" dirty="0" smtClean="0"/>
              <a:t>.</a:t>
            </a:r>
          </a:p>
          <a:p>
            <a:pPr marL="285750" indent="-285750">
              <a:buFont typeface="Arial" charset="0"/>
              <a:buChar char="•"/>
            </a:pPr>
            <a:r>
              <a:rPr lang="en-US" sz="1400" dirty="0">
                <a:hlinkClick r:id="rId3"/>
              </a:rPr>
              <a:t>http://www.di.fc.ul.pt/~</a:t>
            </a:r>
            <a:r>
              <a:rPr lang="en-US" sz="1400" dirty="0" smtClean="0">
                <a:hlinkClick r:id="rId3"/>
              </a:rPr>
              <a:t>jpn/r/fourier/fourier.html</a:t>
            </a:r>
            <a:r>
              <a:rPr lang="en-US" sz="1400" dirty="0"/>
              <a:t>, last visited 21.10.2016</a:t>
            </a:r>
            <a:endParaRPr lang="en-US" sz="1400" dirty="0" smtClean="0"/>
          </a:p>
          <a:p>
            <a:pPr marL="285750" indent="-285750">
              <a:buFont typeface="Arial" charset="0"/>
              <a:buChar char="•"/>
            </a:pPr>
            <a:r>
              <a:rPr lang="en-US" sz="1400" dirty="0">
                <a:hlinkClick r:id="rId4"/>
              </a:rPr>
              <a:t>http://</a:t>
            </a:r>
            <a:r>
              <a:rPr lang="en-US" sz="1400" dirty="0" smtClean="0">
                <a:hlinkClick r:id="rId4"/>
              </a:rPr>
              <a:t>www.abstractnew.com/2014/04/the-fast-fourier-transform-fft-without.html</a:t>
            </a:r>
            <a:r>
              <a:rPr lang="en-US" sz="1400" dirty="0"/>
              <a:t>, last visited 21.10.2016</a:t>
            </a:r>
            <a:endParaRPr lang="en-US" sz="1400" dirty="0" smtClean="0"/>
          </a:p>
          <a:p>
            <a:pPr marL="285750" indent="-285750">
              <a:buFont typeface="Arial" charset="0"/>
              <a:buChar char="•"/>
            </a:pPr>
            <a:r>
              <a:rPr lang="en-US" sz="1400" dirty="0"/>
              <a:t>Robinson, D. W., &amp; </a:t>
            </a:r>
            <a:r>
              <a:rPr lang="en-US" sz="1400" dirty="0" err="1"/>
              <a:t>Dadson</a:t>
            </a:r>
            <a:r>
              <a:rPr lang="en-US" sz="1400" dirty="0"/>
              <a:t>, R. S. (1956). A re-determination of the equal-loudness relations for pure tones. </a:t>
            </a:r>
            <a:r>
              <a:rPr lang="en-US" sz="1400" i="1" dirty="0"/>
              <a:t>British Journal of Applied Physics</a:t>
            </a:r>
            <a:r>
              <a:rPr lang="en-US" sz="1400" dirty="0"/>
              <a:t>, </a:t>
            </a:r>
            <a:r>
              <a:rPr lang="en-US" sz="1400" i="1" dirty="0"/>
              <a:t>7</a:t>
            </a:r>
            <a:r>
              <a:rPr lang="en-US" sz="1400" dirty="0"/>
              <a:t>(5), 166</a:t>
            </a:r>
            <a:r>
              <a:rPr lang="en-US" sz="1400" dirty="0" smtClean="0"/>
              <a:t>.</a:t>
            </a:r>
          </a:p>
          <a:p>
            <a:pPr marL="285750" indent="-285750">
              <a:buFont typeface="Arial" charset="0"/>
              <a:buChar char="•"/>
            </a:pPr>
            <a:r>
              <a:rPr lang="en-US" sz="1400" dirty="0">
                <a:hlinkClick r:id="rId5"/>
              </a:rPr>
              <a:t>http://www.diracdelta.co.uk/science/source/e/q/equal%20loudness%20contour/source.html#.</a:t>
            </a:r>
            <a:r>
              <a:rPr lang="en-US" sz="1400" dirty="0" smtClean="0">
                <a:hlinkClick r:id="rId5"/>
              </a:rPr>
              <a:t>WADCgpN940p</a:t>
            </a:r>
            <a:r>
              <a:rPr lang="en-US" sz="1400" dirty="0"/>
              <a:t>, last visited 21.10.2016</a:t>
            </a:r>
            <a:endParaRPr lang="en-US" sz="1400" dirty="0" smtClean="0"/>
          </a:p>
          <a:p>
            <a:pPr marL="285750" indent="-285750">
              <a:buFont typeface="Arial" charset="0"/>
              <a:buChar char="•"/>
            </a:pPr>
            <a:r>
              <a:rPr lang="en-US" sz="1400" dirty="0">
                <a:hlinkClick r:id="rId6"/>
              </a:rPr>
              <a:t>https://developer.spotify.com/web-api/get-audio-features</a:t>
            </a:r>
            <a:r>
              <a:rPr lang="en-US" sz="1400" dirty="0" smtClean="0">
                <a:hlinkClick r:id="rId6"/>
              </a:rPr>
              <a:t>/</a:t>
            </a:r>
            <a:r>
              <a:rPr lang="en-US" sz="1400" dirty="0"/>
              <a:t>, last visited 21.10.2016</a:t>
            </a:r>
            <a:endParaRPr lang="en-US" sz="1400" dirty="0" smtClean="0"/>
          </a:p>
          <a:p>
            <a:pPr marL="285750" indent="-285750">
              <a:buFont typeface="Arial" charset="0"/>
              <a:buChar char="•"/>
            </a:pPr>
            <a:r>
              <a:rPr lang="en-US" sz="1400" dirty="0" err="1" smtClean="0"/>
              <a:t>Peeters</a:t>
            </a:r>
            <a:r>
              <a:rPr lang="en-US" sz="1400" dirty="0" smtClean="0"/>
              <a:t>, G. (2004). A large set of audio features for sound description (similarity and classification) in the CUIDADO project</a:t>
            </a:r>
          </a:p>
          <a:p>
            <a:pPr marL="285750" indent="-285750">
              <a:buFont typeface="Arial" charset="0"/>
              <a:buChar char="•"/>
            </a:pPr>
            <a:r>
              <a:rPr lang="en-US" sz="1400" dirty="0">
                <a:hlinkClick r:id="rId7"/>
              </a:rPr>
              <a:t>https://</a:t>
            </a:r>
            <a:r>
              <a:rPr lang="en-US" sz="1400" dirty="0" smtClean="0">
                <a:hlinkClick r:id="rId7"/>
              </a:rPr>
              <a:t>www.dsprelated.com/showcode/174.php</a:t>
            </a:r>
            <a:r>
              <a:rPr lang="en-US" sz="1400" dirty="0"/>
              <a:t>, last visited 21.10.2016</a:t>
            </a:r>
            <a:endParaRPr lang="en-US" sz="1400" dirty="0" smtClean="0"/>
          </a:p>
          <a:p>
            <a:pPr marL="285750" indent="-285750">
              <a:buFont typeface="Arial" charset="0"/>
              <a:buChar char="•"/>
            </a:pPr>
            <a:r>
              <a:rPr lang="en-US" sz="1400" dirty="0">
                <a:hlinkClick r:id="rId8"/>
              </a:rPr>
              <a:t>http://</a:t>
            </a:r>
            <a:r>
              <a:rPr lang="en-US" sz="1400" dirty="0" smtClean="0">
                <a:hlinkClick r:id="rId8"/>
              </a:rPr>
              <a:t>nlp.stanford.edu/sentiment/</a:t>
            </a:r>
            <a:r>
              <a:rPr lang="en-US" sz="1400" dirty="0"/>
              <a:t>, last visited 21.10.2016</a:t>
            </a:r>
          </a:p>
          <a:p>
            <a:pPr marL="285750" indent="-285750">
              <a:buFont typeface="Arial" charset="0"/>
              <a:buChar char="•"/>
            </a:pPr>
            <a:r>
              <a:rPr lang="en-US" sz="1400" dirty="0"/>
              <a:t>Pandya, R., &amp; Pathak, K. (2014). Survey on Noise Estimation and Removal Methods through SVM. </a:t>
            </a:r>
            <a:r>
              <a:rPr lang="en-US" sz="1400" i="1" dirty="0"/>
              <a:t>International Journal of Computer Applications</a:t>
            </a:r>
            <a:r>
              <a:rPr lang="en-US" sz="1400" dirty="0"/>
              <a:t>, </a:t>
            </a:r>
            <a:r>
              <a:rPr lang="en-US" sz="1400" i="1" dirty="0"/>
              <a:t>86</a:t>
            </a:r>
            <a:r>
              <a:rPr lang="en-US" sz="1400" dirty="0"/>
              <a:t>(9).</a:t>
            </a:r>
            <a:endParaRPr lang="en-US" sz="1400" dirty="0" smtClean="0"/>
          </a:p>
          <a:p>
            <a:pPr marL="285750" indent="-285750">
              <a:buFont typeface="Arial" charset="0"/>
              <a:buChar char="•"/>
            </a:pPr>
            <a:r>
              <a:rPr lang="en-US" sz="1400" dirty="0" err="1" smtClean="0"/>
              <a:t>Kamruzzaman</a:t>
            </a:r>
            <a:r>
              <a:rPr lang="en-US" sz="1400" dirty="0"/>
              <a:t>, S. M., Karim, A. N. M., Islam, M., &amp; </a:t>
            </a:r>
            <a:r>
              <a:rPr lang="en-US" sz="1400" dirty="0" err="1"/>
              <a:t>Haque</a:t>
            </a:r>
            <a:r>
              <a:rPr lang="en-US" sz="1400" dirty="0"/>
              <a:t>, M. (2010). Speaker identification using </a:t>
            </a:r>
            <a:r>
              <a:rPr lang="en-US" sz="1400" dirty="0" err="1"/>
              <a:t>mfcc</a:t>
            </a:r>
            <a:r>
              <a:rPr lang="en-US" sz="1400" dirty="0"/>
              <a:t>-domain support vector machine. </a:t>
            </a:r>
            <a:r>
              <a:rPr lang="en-US" sz="1400" i="1" dirty="0" err="1"/>
              <a:t>arXiv</a:t>
            </a:r>
            <a:r>
              <a:rPr lang="en-US" sz="1400" i="1" dirty="0"/>
              <a:t> preprint arXiv:1009.4972</a:t>
            </a:r>
            <a:r>
              <a:rPr lang="en-US" sz="1400" dirty="0"/>
              <a:t>.</a:t>
            </a:r>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2031325"/>
          </a:xfrm>
          <a:prstGeom prst="rect">
            <a:avLst/>
          </a:prstGeom>
          <a:noFill/>
        </p:spPr>
        <p:txBody>
          <a:bodyPr wrap="square" rtlCol="0">
            <a:spAutoFit/>
          </a:bodyPr>
          <a:lstStyle/>
          <a:p>
            <a:pPr marL="285750" indent="-285750">
              <a:buFont typeface="Arial" charset="0"/>
              <a:buChar char="•"/>
            </a:pPr>
            <a:r>
              <a:rPr lang="en-US" sz="1400" dirty="0">
                <a:hlinkClick r:id="rId2"/>
              </a:rPr>
              <a:t>https://</a:t>
            </a:r>
            <a:r>
              <a:rPr lang="en-US" sz="1400" dirty="0" smtClean="0">
                <a:hlinkClick r:id="rId2"/>
              </a:rPr>
              <a:t>research.googleblog.com/2015/08/the-neural-networks-behind-google-voice.html</a:t>
            </a:r>
            <a:r>
              <a:rPr lang="en-US" sz="1400" dirty="0"/>
              <a:t>, last visited 21.10.2016</a:t>
            </a:r>
            <a:endParaRPr lang="en-US" sz="1400" dirty="0" smtClean="0"/>
          </a:p>
          <a:p>
            <a:pPr marL="285750" indent="-285750">
              <a:buFont typeface="Arial" charset="0"/>
              <a:buChar char="•"/>
            </a:pPr>
            <a:r>
              <a:rPr lang="en-US" sz="1400" dirty="0">
                <a:hlinkClick r:id="rId3"/>
              </a:rPr>
              <a:t>http://</a:t>
            </a:r>
            <a:r>
              <a:rPr lang="en-US" sz="1400" dirty="0" smtClean="0">
                <a:hlinkClick r:id="rId3"/>
              </a:rPr>
              <a:t>signalprocessingsociety.org/uploads/special_issues_deadlines/MusicSP.pdf</a:t>
            </a:r>
            <a:r>
              <a:rPr lang="en-US" sz="1400" dirty="0"/>
              <a:t>, last visited 21.10.2016</a:t>
            </a:r>
            <a:endParaRPr lang="en-US" sz="1400" dirty="0" smtClean="0"/>
          </a:p>
          <a:p>
            <a:pPr marL="285750" indent="-285750">
              <a:buFont typeface="Arial" charset="0"/>
              <a:buChar char="•"/>
            </a:pPr>
            <a:r>
              <a:rPr lang="en-US" sz="1400" dirty="0"/>
              <a:t>Perez-</a:t>
            </a:r>
            <a:r>
              <a:rPr lang="en-US" sz="1400" dirty="0" err="1"/>
              <a:t>Meana</a:t>
            </a:r>
            <a:r>
              <a:rPr lang="en-US" sz="1400" dirty="0"/>
              <a:t>, H. (Ed.). (2007). </a:t>
            </a:r>
            <a:r>
              <a:rPr lang="en-US" sz="1400" i="1" dirty="0"/>
              <a:t>Advances in Audio and Speech Signal Processing: Technologies and Applications: Technologies and Applications</a:t>
            </a:r>
            <a:r>
              <a:rPr lang="en-US" sz="1400" dirty="0"/>
              <a:t>. </a:t>
            </a:r>
            <a:r>
              <a:rPr lang="en-US" sz="1400" dirty="0" err="1"/>
              <a:t>Igi</a:t>
            </a:r>
            <a:r>
              <a:rPr lang="en-US" sz="1400" dirty="0"/>
              <a:t> Global</a:t>
            </a:r>
            <a:r>
              <a:rPr lang="en-US" sz="1400" dirty="0" smtClean="0"/>
              <a:t>.</a:t>
            </a:r>
          </a:p>
          <a:p>
            <a:pPr marL="285750" indent="-285750">
              <a:buFont typeface="Arial" charset="0"/>
              <a:buChar char="•"/>
            </a:pPr>
            <a:r>
              <a:rPr lang="en-US" sz="1400" dirty="0" err="1"/>
              <a:t>Stowell</a:t>
            </a:r>
            <a:r>
              <a:rPr lang="en-US" sz="1400" dirty="0"/>
              <a:t>, D., &amp; </a:t>
            </a:r>
            <a:r>
              <a:rPr lang="en-US" sz="1400" dirty="0" err="1"/>
              <a:t>Plumbley</a:t>
            </a:r>
            <a:r>
              <a:rPr lang="en-US" sz="1400" dirty="0"/>
              <a:t>, M. D. (2014). Automatic large-scale classification of bird sounds is strongly improved by unsupervised feature learning. </a:t>
            </a:r>
            <a:r>
              <a:rPr lang="en-US" sz="1400" i="1" dirty="0" err="1"/>
              <a:t>PeerJ</a:t>
            </a:r>
            <a:r>
              <a:rPr lang="en-US" sz="1400" dirty="0"/>
              <a:t>, </a:t>
            </a:r>
            <a:r>
              <a:rPr lang="en-US" sz="1400" i="1" dirty="0"/>
              <a:t>2</a:t>
            </a:r>
            <a:r>
              <a:rPr lang="en-US" sz="1400" dirty="0"/>
              <a:t>, e488</a:t>
            </a:r>
            <a:r>
              <a:rPr lang="en-US" sz="1400" dirty="0" smtClean="0"/>
              <a:t>.</a:t>
            </a:r>
          </a:p>
          <a:p>
            <a:pPr marL="285750" indent="-285750">
              <a:buFont typeface="Arial" charset="0"/>
              <a:buChar char="•"/>
            </a:pPr>
            <a:r>
              <a:rPr lang="en-US" sz="1400" dirty="0"/>
              <a:t>Wang, A. (2003, October). An Industrial Strength Audio Search Algorithm. </a:t>
            </a:r>
            <a:r>
              <a:rPr lang="en-US" sz="1400" dirty="0" err="1"/>
              <a:t>In</a:t>
            </a:r>
            <a:r>
              <a:rPr lang="en-US" sz="1400" i="1" dirty="0" err="1"/>
              <a:t>ISMIR</a:t>
            </a:r>
            <a:r>
              <a:rPr lang="en-US" sz="1400" dirty="0"/>
              <a:t> (pp. 7-13).</a:t>
            </a:r>
          </a:p>
        </p:txBody>
      </p:sp>
    </p:spTree>
    <p:extLst>
      <p:ext uri="{BB962C8B-B14F-4D97-AF65-F5344CB8AC3E}">
        <p14:creationId xmlns:p14="http://schemas.microsoft.com/office/powerpoint/2010/main" val="118250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 axis</a:t>
            </a:r>
            <a:endParaRPr lang="en-US" dirty="0"/>
          </a:p>
        </p:txBody>
      </p:sp>
    </p:spTree>
    <p:extLst>
      <p:ext uri="{BB962C8B-B14F-4D97-AF65-F5344CB8AC3E}">
        <p14:creationId xmlns:p14="http://schemas.microsoft.com/office/powerpoint/2010/main" val="62453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16" name="Content Placeholder 15"/>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endParaRPr lang="en-US" sz="1400" b="1" dirty="0"/>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349. </a:t>
            </a:r>
            <a:r>
              <a:rPr lang="de-DE" sz="1400" dirty="0" err="1" smtClean="0"/>
              <a:t>and</a:t>
            </a:r>
            <a:r>
              <a:rPr lang="de-DE" sz="1400" dirty="0" smtClean="0"/>
              <a:t> </a:t>
            </a:r>
            <a:r>
              <a:rPr lang="de-DE" sz="1400" dirty="0" err="1" smtClean="0"/>
              <a:t>the</a:t>
            </a:r>
            <a:r>
              <a:rPr lang="de-DE" sz="1400" dirty="0" smtClean="0"/>
              <a:t> 350.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1-350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91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19" name="Content Placeholder 18"/>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339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339 and 340, it seems reasonable that out of the 339 attributes with the lowest variances, the attributes with the lowest number of unique values are categorical. All these attributes have less than 54 unique values.</a:t>
            </a:r>
            <a:endParaRPr lang="en-US" dirty="0"/>
          </a:p>
        </p:txBody>
      </p:sp>
    </p:spTree>
    <p:extLst>
      <p:ext uri="{BB962C8B-B14F-4D97-AF65-F5344CB8AC3E}">
        <p14:creationId xmlns:p14="http://schemas.microsoft.com/office/powerpoint/2010/main" val="583449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22201</TotalTime>
  <Words>2062</Words>
  <Application>Microsoft Macintosh PowerPoint</Application>
  <PresentationFormat>On-screen Show (4:3)</PresentationFormat>
  <Paragraphs>342</Paragraphs>
  <Slides>47</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Calibri</vt:lpstr>
      <vt:lpstr>Cambria Math</vt:lpstr>
      <vt:lpstr>Trebuchet MS</vt:lpstr>
      <vt:lpstr>Wingdings</vt:lpstr>
      <vt:lpstr>Arial</vt:lpstr>
      <vt:lpstr>ERCIS Presentation Template</vt:lpstr>
      <vt:lpstr>think-cell Folie</vt:lpstr>
      <vt:lpstr>Feature extraction for audio</vt:lpstr>
      <vt:lpstr>Agenda</vt:lpstr>
      <vt:lpstr>Different attribute types must be handled seperately</vt:lpstr>
      <vt:lpstr>PowerPoint Presentation</vt:lpstr>
      <vt:lpstr>Number of Nas varies a lot per attribute and observation</vt:lpstr>
      <vt:lpstr>Completeness of observation highly impacts target variable</vt:lpstr>
      <vt:lpstr>Numerical/categ. values hard to differentiate via “elbow-criterion”</vt:lpstr>
      <vt:lpstr>Elbow criterion applied to variances of unique values more insightful?</vt:lpstr>
      <vt:lpstr>Reapplying this to the number of unique values reveals drastic elbow</vt:lpstr>
      <vt:lpstr>Attributes are fairly uncorrelated according to pearson coef.</vt:lpstr>
      <vt:lpstr>Spearman reveals higher correlation according to rank of att. values</vt:lpstr>
      <vt:lpstr>A very simple sound wave</vt:lpstr>
      <vt:lpstr>Alternations of the simple sound wave</vt:lpstr>
      <vt:lpstr>Digital representation of sound waves</vt:lpstr>
      <vt:lpstr>The problem of having to few samples</vt:lpstr>
      <vt:lpstr>Storing the samples in different bit widths</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Sound waves can be easily manipulated based on sinus function</vt:lpstr>
      <vt:lpstr>Sound waves can Also be phase-shifted</vt:lpstr>
      <vt:lpstr>Agenda</vt:lpstr>
      <vt:lpstr>Stored samples do not directly yield useful features</vt:lpstr>
      <vt:lpstr>Sine and cosine curves can be combined to form every wave form</vt:lpstr>
      <vt:lpstr>Fast fourier transform can be used to derive the frequencies</vt:lpstr>
      <vt:lpstr>Fast fourier transform can be used to derive the frequencies</vt:lpstr>
      <vt:lpstr>Fast fourier transform can be used to derive the frequencies</vt:lpstr>
      <vt:lpstr>Fast fourier transform can be used to derive the frequencies</vt:lpstr>
      <vt:lpstr>Calculation of frequency bands (8 samples)</vt:lpstr>
      <vt:lpstr>Calculation of frequency bands (16 samples)</vt:lpstr>
      <vt:lpstr>Audio processing always involves noise</vt:lpstr>
      <vt:lpstr>Trends from audio signals should be removed</vt:lpstr>
      <vt:lpstr>Major drawback: Human hearing is non-linear</vt:lpstr>
      <vt:lpstr>Agenda</vt:lpstr>
      <vt:lpstr>Exemplary sound features</vt:lpstr>
      <vt:lpstr>Exemplary sound features</vt:lpstr>
      <vt:lpstr>Exemplary sound features</vt:lpstr>
      <vt:lpstr>Exemplary sound features</vt:lpstr>
      <vt:lpstr>Exemplary sound features</vt:lpstr>
      <vt:lpstr>More abstract sound features of songs</vt:lpstr>
      <vt:lpstr>Exmplary music recognition: Shazam</vt:lpstr>
      <vt:lpstr>Some practical application fields</vt:lpstr>
      <vt:lpstr>PowerPoint Presentation</vt:lpstr>
      <vt:lpstr>References</vt:lpstr>
      <vt:lpstr>References</vt:lpstr>
    </vt:vector>
  </TitlesOfParts>
  <Manager>armin.stein@ercis.uni-muenster.de</Manager>
  <Company>WI WWU</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Marcus Cramer</cp:lastModifiedBy>
  <cp:revision>1279</cp:revision>
  <cp:lastPrinted>2012-03-27T13:30:40Z</cp:lastPrinted>
  <dcterms:created xsi:type="dcterms:W3CDTF">2014-04-02T10:21:58Z</dcterms:created>
  <dcterms:modified xsi:type="dcterms:W3CDTF">2016-12-29T08:58:19Z</dcterms:modified>
</cp:coreProperties>
</file>